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7" r:id="rId2"/>
    <p:sldId id="290" r:id="rId3"/>
    <p:sldId id="307" r:id="rId4"/>
    <p:sldId id="327" r:id="rId5"/>
    <p:sldId id="295" r:id="rId6"/>
    <p:sldId id="308" r:id="rId7"/>
    <p:sldId id="276" r:id="rId8"/>
    <p:sldId id="277" r:id="rId9"/>
    <p:sldId id="275" r:id="rId10"/>
    <p:sldId id="285" r:id="rId11"/>
    <p:sldId id="278" r:id="rId12"/>
    <p:sldId id="286" r:id="rId13"/>
    <p:sldId id="279" r:id="rId14"/>
    <p:sldId id="280" r:id="rId15"/>
    <p:sldId id="283" r:id="rId16"/>
    <p:sldId id="296" r:id="rId17"/>
    <p:sldId id="298" r:id="rId18"/>
    <p:sldId id="300" r:id="rId19"/>
    <p:sldId id="301" r:id="rId20"/>
    <p:sldId id="302" r:id="rId21"/>
    <p:sldId id="303" r:id="rId22"/>
    <p:sldId id="291" r:id="rId23"/>
    <p:sldId id="309" r:id="rId24"/>
    <p:sldId id="304" r:id="rId25"/>
    <p:sldId id="293" r:id="rId26"/>
    <p:sldId id="294" r:id="rId27"/>
    <p:sldId id="310" r:id="rId28"/>
    <p:sldId id="330" r:id="rId29"/>
    <p:sldId id="331" r:id="rId30"/>
    <p:sldId id="326" r:id="rId31"/>
    <p:sldId id="32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10202"/>
    <a:srgbClr val="F4020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9" autoAdjust="0"/>
    <p:restoredTop sz="83333" autoAdjust="0"/>
  </p:normalViewPr>
  <p:slideViewPr>
    <p:cSldViewPr snapToGrid="0" snapToObjects="1">
      <p:cViewPr varScale="1">
        <p:scale>
          <a:sx n="101" d="100"/>
          <a:sy n="101" d="100"/>
        </p:scale>
        <p:origin x="-1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EC52-5FDB-9143-A5FE-8040DA0BED38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3EF8E-7B81-A946-BC55-A0D0C96D5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5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image processing, there is always SIGNAL and NOISE. 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We want the neural net to </a:t>
            </a:r>
            <a:r>
              <a:rPr lang="en-US" b="1" baseline="0" dirty="0" smtClean="0"/>
              <a:t>learn</a:t>
            </a:r>
            <a:r>
              <a:rPr lang="en-US" baseline="0" dirty="0" smtClean="0"/>
              <a:t> the </a:t>
            </a:r>
            <a:r>
              <a:rPr lang="en-US" b="1" baseline="0" dirty="0" smtClean="0"/>
              <a:t>SIGNAL</a:t>
            </a:r>
            <a:r>
              <a:rPr lang="en-US" baseline="0" dirty="0" smtClean="0"/>
              <a:t>, which in this case is the right-ward curvature of the road.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</a:t>
            </a:r>
            <a:r>
              <a:rPr lang="en-US" baseline="0" dirty="0" smtClean="0"/>
              <a:t> And we want it to </a:t>
            </a:r>
            <a:r>
              <a:rPr lang="en-US" b="1" baseline="0" dirty="0" smtClean="0"/>
              <a:t>ignore</a:t>
            </a:r>
            <a:r>
              <a:rPr lang="en-US" baseline="0" dirty="0" smtClean="0"/>
              <a:t> the </a:t>
            </a:r>
            <a:r>
              <a:rPr lang="en-US" b="1" baseline="0" dirty="0" smtClean="0"/>
              <a:t>NOISE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8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a computer processes an image, it’s actually working with a matrix of numbers representing pixel values. Here’s a simplified matrix for the image we just saw.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reduce the dimensions, this 2-D matrix is “flattened” into one long array with 38,400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01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9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long</a:t>
            </a:r>
            <a:r>
              <a:rPr lang="en-US" baseline="0" dirty="0" smtClean="0"/>
              <a:t> array representing the image is then fed into the layers of the neural network,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</a:t>
            </a:r>
            <a:r>
              <a:rPr lang="en-US" baseline="0" dirty="0" smtClean="0"/>
              <a:t> That image array is then PAIRED with the correct output value of “TURN RIGHT”.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enough training examples like this, the model eventually learns which images represent “Left, Right, and Forward”.</a:t>
            </a:r>
            <a:r>
              <a:rPr lang="en-US" baseline="0" dirty="0"/>
              <a:t>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best model I trained achieved an ACCURACY of about 81% on cross-validation, and this was the one I used to have the car drive itself.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7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(CLICK) </a:t>
            </a:r>
            <a:r>
              <a:rPr lang="en-US" baseline="0" dirty="0" smtClean="0"/>
              <a:t>On the left, we see a correct prediction for FORWARD, of which the model is very sure </a:t>
            </a:r>
            <a:r>
              <a:rPr lang="en-US" b="1" baseline="0" dirty="0" smtClean="0"/>
              <a:t>– at this moment </a:t>
            </a:r>
            <a:r>
              <a:rPr lang="en-US" baseline="0" dirty="0" smtClean="0"/>
              <a:t>– that it’s making the right decision.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On the right, we get a correct prediction for a RIGHT turn, but at a lower confidence.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the “real world” of my kitchen, </a:t>
            </a:r>
            <a:r>
              <a:rPr lang="en-US" b="1" baseline="0" dirty="0" smtClean="0"/>
              <a:t>MY</a:t>
            </a:r>
            <a:r>
              <a:rPr lang="en-US" baseline="0" dirty="0" smtClean="0"/>
              <a:t> best model can drive the car while making only about 1 mistake per lap.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mistake can be defined as</a:t>
            </a:r>
            <a:r>
              <a:rPr lang="en-US" b="1" baseline="0" dirty="0" smtClean="0"/>
              <a:t>: Driving completely outside of the lines without being able to find its way 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trained a </a:t>
            </a:r>
            <a:r>
              <a:rPr lang="en-US" b="1" baseline="0" dirty="0" err="1" smtClean="0"/>
              <a:t>Haar</a:t>
            </a:r>
            <a:r>
              <a:rPr lang="en-US" b="1" baseline="0" dirty="0" smtClean="0"/>
              <a:t> Cascade Classifier to </a:t>
            </a:r>
            <a:r>
              <a:rPr lang="en-US" baseline="0" dirty="0" smtClean="0"/>
              <a:t>have the program recognize Stop signs.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 incorporated Pedestrian detection using a pre-trained </a:t>
            </a:r>
            <a:r>
              <a:rPr lang="en-US" b="1" baseline="0" dirty="0" smtClean="0"/>
              <a:t>HOG-SVM </a:t>
            </a:r>
            <a:r>
              <a:rPr lang="en-US" baseline="0" dirty="0" smtClean="0"/>
              <a:t>model in </a:t>
            </a:r>
            <a:r>
              <a:rPr lang="en-US" baseline="0" dirty="0" err="1" smtClean="0"/>
              <a:t>OpenCV</a:t>
            </a:r>
            <a:r>
              <a:rPr lang="en-US" baseline="0" dirty="0" smtClean="0"/>
              <a:t>.  Here it successfully detected</a:t>
            </a:r>
            <a:r>
              <a:rPr lang="en-US" b="1" baseline="0" dirty="0" smtClean="0"/>
              <a:t> </a:t>
            </a:r>
            <a:r>
              <a:rPr lang="en-US" b="1" u="sng" baseline="0" dirty="0" smtClean="0"/>
              <a:t>two</a:t>
            </a:r>
            <a:r>
              <a:rPr lang="en-US" baseline="0" dirty="0" smtClean="0"/>
              <a:t> </a:t>
            </a:r>
            <a:r>
              <a:rPr lang="en-US" b="1" i="1" baseline="0" dirty="0" smtClean="0"/>
              <a:t>Star Wars </a:t>
            </a:r>
            <a:r>
              <a:rPr lang="en-US" b="0" i="0" baseline="0" dirty="0" smtClean="0"/>
              <a:t>characters</a:t>
            </a:r>
            <a:r>
              <a:rPr lang="en-US" b="1" i="1" baseline="0" dirty="0" smtClean="0"/>
              <a:t> </a:t>
            </a:r>
            <a:r>
              <a:rPr lang="en-US" baseline="0" dirty="0" smtClean="0"/>
              <a:t>as pedestrians.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90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Python</a:t>
            </a:r>
            <a:r>
              <a:rPr lang="en-US" baseline="0" dirty="0" smtClean="0"/>
              <a:t> </a:t>
            </a:r>
            <a:r>
              <a:rPr lang="en-US" dirty="0" smtClean="0"/>
              <a:t>packages I used to </a:t>
            </a:r>
            <a:r>
              <a:rPr lang="en-US" b="1" dirty="0" smtClean="0"/>
              <a:t>process images</a:t>
            </a:r>
            <a:r>
              <a:rPr lang="en-US" dirty="0" smtClean="0"/>
              <a:t>, train the </a:t>
            </a:r>
            <a:r>
              <a:rPr lang="en-US" b="1" dirty="0" smtClean="0"/>
              <a:t>neural</a:t>
            </a:r>
            <a:r>
              <a:rPr lang="en-US" b="1" baseline="0" dirty="0" smtClean="0"/>
              <a:t> network</a:t>
            </a:r>
            <a:r>
              <a:rPr lang="en-US" baseline="0" dirty="0" smtClean="0"/>
              <a:t>, and tie all of the </a:t>
            </a:r>
            <a:r>
              <a:rPr lang="en-US" b="1" baseline="0" dirty="0" smtClean="0"/>
              <a:t>programming</a:t>
            </a:r>
            <a:r>
              <a:rPr lang="en-US" baseline="0" dirty="0" smtClean="0"/>
              <a:t> and </a:t>
            </a:r>
            <a:r>
              <a:rPr lang="en-US" b="1" baseline="0" dirty="0" smtClean="0"/>
              <a:t>execution</a:t>
            </a:r>
            <a:r>
              <a:rPr lang="en-US" baseline="0" dirty="0" smtClean="0"/>
              <a:t>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48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I’d like to thank these special people for making all this possible. I learned a ton,</a:t>
            </a:r>
            <a:r>
              <a:rPr lang="en-US" baseline="0" dirty="0" smtClean="0"/>
              <a:t> and had a lot of fun putting this together.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brilliant wife, </a:t>
            </a:r>
            <a:r>
              <a:rPr lang="en-US" b="1" baseline="0" dirty="0" smtClean="0"/>
              <a:t>Grace</a:t>
            </a:r>
            <a:r>
              <a:rPr lang="en-US" baseline="0" smtClean="0"/>
              <a:t>, for </a:t>
            </a:r>
            <a:r>
              <a:rPr lang="en-US" baseline="0" dirty="0" smtClean="0"/>
              <a:t>teaching me about socket configurations for </a:t>
            </a:r>
            <a:r>
              <a:rPr lang="en-US" baseline="0" smtClean="0"/>
              <a:t>this project, and for supporting me all these months I’ve been at Galvanize.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err="1" smtClean="0"/>
              <a:t>AutoAuto</a:t>
            </a:r>
            <a:r>
              <a:rPr lang="en-US" baseline="0" dirty="0" smtClean="0"/>
              <a:t>, (which Charley mentioned) the </a:t>
            </a:r>
            <a:r>
              <a:rPr lang="en-US" baseline="0" dirty="0" err="1" smtClean="0"/>
              <a:t>hackathon</a:t>
            </a:r>
            <a:r>
              <a:rPr lang="en-US" baseline="0" dirty="0" smtClean="0"/>
              <a:t> group I’m extremely lucky to be a part of, which accomplished the difficult task of hacking this cheap RC car to be controllable with Python code.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Hamuchiwa</a:t>
            </a:r>
            <a:r>
              <a:rPr lang="en-US" baseline="0" dirty="0" smtClean="0"/>
              <a:t>, whose own self-driving RC car inspired me to do this project in the first place, and whose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repo provided invaluable guidance along the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1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Y</a:t>
            </a:r>
            <a:r>
              <a:rPr lang="en-US" dirty="0" smtClean="0"/>
              <a:t>ou may have heard</a:t>
            </a:r>
            <a:r>
              <a:rPr lang="en-US" baseline="0" dirty="0" smtClean="0"/>
              <a:t> that</a:t>
            </a:r>
            <a:r>
              <a:rPr lang="en-US" dirty="0" smtClean="0"/>
              <a:t> self-driving</a:t>
            </a:r>
            <a:r>
              <a:rPr lang="en-US" baseline="0" dirty="0" smtClean="0"/>
              <a:t> cars are now on the road in certain cities, and as</a:t>
            </a:r>
            <a:r>
              <a:rPr lang="en-US" dirty="0" smtClean="0"/>
              <a:t> they</a:t>
            </a:r>
            <a:r>
              <a:rPr lang="en-US" baseline="0" dirty="0" smtClean="0"/>
              <a:t> become more fully implemented, they will have an increasing impact on our daily lives.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(CLICK) </a:t>
            </a:r>
            <a:r>
              <a:rPr lang="en-US" dirty="0" smtClean="0"/>
              <a:t>I’v</a:t>
            </a:r>
            <a:r>
              <a:rPr lang="en-US" baseline="0" dirty="0" smtClean="0"/>
              <a:t>e been interested in this field for a while now, and I wanted to learn more about the underlying machine learning techniques that make autonomous driving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0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some of the cases where the model was wrong, it was almost correct.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In the image on the left, we see the model was nearly 50-50 on which direction to go. It ultimately chose LEFT and wasn’t able to recover.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In the image on the right, the model predicted FORWARD, </a:t>
            </a:r>
            <a:r>
              <a:rPr lang="en-US" b="1" baseline="0" dirty="0" smtClean="0"/>
              <a:t>(CLICK)</a:t>
            </a:r>
            <a:r>
              <a:rPr lang="en-US" baseline="0" dirty="0" smtClean="0"/>
              <a:t> perhaps because it saw the reflection of the coffee table’s legs on the floor and mistook this for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(CLICK) </a:t>
            </a:r>
            <a:r>
              <a:rPr lang="en-US" dirty="0" smtClean="0"/>
              <a:t>Currently there are </a:t>
            </a:r>
            <a:r>
              <a:rPr lang="en-US" baseline="0" dirty="0" smtClean="0"/>
              <a:t>a number of different systems - usually integrated - that can enable a car to drive itself.</a:t>
            </a:r>
          </a:p>
          <a:p>
            <a:endParaRPr lang="en-US" dirty="0" smtClean="0"/>
          </a:p>
          <a:p>
            <a:r>
              <a:rPr lang="en-US" dirty="0" smtClean="0"/>
              <a:t>These</a:t>
            </a:r>
            <a:r>
              <a:rPr lang="en-US" baseline="0" dirty="0" smtClean="0"/>
              <a:t> include: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Radar and Lidar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Motion sensors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Computer Vision.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(CLICK)  </a:t>
            </a:r>
            <a:endParaRPr lang="en-US" dirty="0" smtClean="0"/>
          </a:p>
          <a:p>
            <a:r>
              <a:rPr lang="en-US" baseline="0" dirty="0" smtClean="0"/>
              <a:t>My project focused only on </a:t>
            </a:r>
            <a:r>
              <a:rPr lang="en-US" b="1" baseline="0" dirty="0" smtClean="0"/>
              <a:t>Computer Vision</a:t>
            </a:r>
            <a:r>
              <a:rPr lang="en-US" baseline="0" dirty="0" smtClean="0"/>
              <a:t>, and specifically two techniques: IMAGE PROCESSING and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didn’t have access to an actual self-driving car, </a:t>
            </a:r>
            <a:r>
              <a:rPr lang="en-US" b="1" baseline="0" dirty="0" smtClean="0"/>
              <a:t>(CLICK)</a:t>
            </a:r>
            <a:r>
              <a:rPr lang="en-US" baseline="0" dirty="0" smtClean="0"/>
              <a:t> so working with an RC car was the next best thing.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(CLICK)</a:t>
            </a:r>
            <a:r>
              <a:rPr lang="en-US" baseline="0" dirty="0" smtClean="0"/>
              <a:t>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MY GOALS FOR THIS PROJECT were to train the car to </a:t>
            </a:r>
            <a:r>
              <a:rPr lang="en-US" b="1" baseline="0" dirty="0" smtClean="0"/>
              <a:t>drive itself</a:t>
            </a:r>
            <a:r>
              <a:rPr lang="en-US" baseline="0" dirty="0" smtClean="0"/>
              <a:t> and to detect common environmental variables, like </a:t>
            </a:r>
            <a:r>
              <a:rPr lang="en-US" b="1" baseline="0" dirty="0" smtClean="0"/>
              <a:t>stop signs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pedestrians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me in my apartment, collecting</a:t>
            </a:r>
            <a:r>
              <a:rPr lang="en-US" baseline="0" dirty="0" smtClean="0"/>
              <a:t> data by </a:t>
            </a:r>
            <a:r>
              <a:rPr lang="en-US" dirty="0" smtClean="0"/>
              <a:t>driving the car with my computer</a:t>
            </a:r>
            <a:r>
              <a:rPr lang="en-US" baseline="0" dirty="0" smtClean="0"/>
              <a:t> on a test track encircling my kitchen.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 time the car moves, it’s capturing an image of the road in front of it, along with the direction I told it to move at that instance.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collected over 5,000 data points in this manner, which took about ten hours over the course of three days.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Here’s a wider view of the test track.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an example of one of those frames taken by the car.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</a:t>
            </a:r>
            <a:r>
              <a:rPr lang="en-US" baseline="0" dirty="0" smtClean="0"/>
              <a:t> To reduce the load for image processing, the top half is cut off because it’s irrelevant for the task of driving.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resulting image is only 120 by 320 pixels. </a:t>
            </a:r>
            <a:r>
              <a:rPr lang="en-US" b="1" dirty="0" smtClean="0"/>
              <a:t>(PAUSE)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And this part is really the CRUX of teaching the model how to drive:</a:t>
            </a:r>
          </a:p>
          <a:p>
            <a:r>
              <a:rPr lang="en-US" baseline="0" dirty="0" smtClean="0"/>
              <a:t>Because when I pressed the RIGHT ARROW key here, I basically told the model </a:t>
            </a:r>
            <a:r>
              <a:rPr lang="en-US" b="1" baseline="0" dirty="0" smtClean="0"/>
              <a:t>(CLICK)</a:t>
            </a:r>
            <a:r>
              <a:rPr lang="en-US" baseline="0" dirty="0" smtClean="0"/>
              <a:t> : “When you see something like this, you should turn RIGHT”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Each direction I gave the model was encoded as a binary value that could be interpreted as target outputs for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7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to make things easier, </a:t>
            </a:r>
            <a:r>
              <a:rPr lang="en-US" baseline="0" dirty="0" smtClean="0"/>
              <a:t>a Canny filter was applied to only detect edges and ignore everything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6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7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4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5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2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4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D389-2712-C342-9816-CCE91AF510C6}" type="datetimeFigureOut">
              <a:rPr lang="en-US" smtClean="0"/>
              <a:t>12/8/16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8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8351" y="490855"/>
            <a:ext cx="7995872" cy="220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  <a:latin typeface="Eurostile"/>
                <a:cs typeface="Eurostile"/>
              </a:rPr>
              <a:t>galvanEye</a:t>
            </a:r>
          </a:p>
          <a:p>
            <a:endParaRPr lang="en-US" sz="700" b="1" dirty="0" smtClean="0">
              <a:latin typeface="Eurostile"/>
              <a:cs typeface="Eurostile"/>
            </a:endParaRPr>
          </a:p>
          <a:p>
            <a:r>
              <a:rPr lang="en-US" b="1" dirty="0" smtClean="0">
                <a:latin typeface="Eurostile"/>
                <a:cs typeface="Eurostile"/>
              </a:rPr>
              <a:t>A remote control car that drives itself using OpenCV and neural networks</a:t>
            </a:r>
          </a:p>
          <a:p>
            <a:endParaRPr lang="en-US" sz="1200" dirty="0" smtClean="0">
              <a:latin typeface="Eurostile"/>
              <a:cs typeface="Eurostile"/>
            </a:endParaRPr>
          </a:p>
          <a:p>
            <a:r>
              <a:rPr lang="en-US" sz="1400" dirty="0" smtClean="0">
                <a:latin typeface="Eurostile"/>
                <a:cs typeface="Eurostile"/>
              </a:rPr>
              <a:t>by </a:t>
            </a:r>
            <a:r>
              <a:rPr lang="en-US" sz="1400" dirty="0">
                <a:latin typeface="Eurostile"/>
                <a:cs typeface="Eurostile"/>
              </a:rPr>
              <a:t>Paul Yim</a:t>
            </a:r>
          </a:p>
          <a:p>
            <a:r>
              <a:rPr lang="en-US" sz="1400" dirty="0">
                <a:latin typeface="Eurostile"/>
                <a:cs typeface="Eurostile"/>
              </a:rPr>
              <a:t>g</a:t>
            </a:r>
            <a:r>
              <a:rPr lang="en-US" sz="1400" dirty="0" smtClean="0">
                <a:latin typeface="Eurostile"/>
                <a:cs typeface="Eurostile"/>
              </a:rPr>
              <a:t>alvanize DSI, August </a:t>
            </a:r>
            <a:r>
              <a:rPr lang="en-US" sz="1400" dirty="0">
                <a:latin typeface="Eurostile"/>
                <a:cs typeface="Eurostile"/>
              </a:rPr>
              <a:t>2016 </a:t>
            </a:r>
            <a:r>
              <a:rPr lang="en-US" sz="1400" dirty="0" smtClean="0">
                <a:latin typeface="Eurostile"/>
                <a:cs typeface="Eurostile"/>
              </a:rPr>
              <a:t>cohort</a:t>
            </a:r>
          </a:p>
          <a:p>
            <a:r>
              <a:rPr lang="en-US" sz="1400" dirty="0" smtClean="0">
                <a:latin typeface="Eurostile"/>
                <a:cs typeface="Eurostile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16533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294365" y="4274165"/>
            <a:ext cx="7334738" cy="2271414"/>
            <a:chOff x="1294365" y="4274165"/>
            <a:chExt cx="7334738" cy="2271414"/>
          </a:xfrm>
        </p:grpSpPr>
        <p:sp>
          <p:nvSpPr>
            <p:cNvPr id="8" name="Freeform 7"/>
            <p:cNvSpPr/>
            <p:nvPr/>
          </p:nvSpPr>
          <p:spPr>
            <a:xfrm>
              <a:off x="1294365" y="4274165"/>
              <a:ext cx="7334738" cy="2222566"/>
            </a:xfrm>
            <a:custGeom>
              <a:avLst/>
              <a:gdLst>
                <a:gd name="connsiteX0" fmla="*/ 0 w 7334738"/>
                <a:gd name="connsiteY0" fmla="*/ 2222566 h 2222566"/>
                <a:gd name="connsiteX1" fmla="*/ 1986322 w 7334738"/>
                <a:gd name="connsiteY1" fmla="*/ 1327027 h 2222566"/>
                <a:gd name="connsiteX2" fmla="*/ 2580591 w 7334738"/>
                <a:gd name="connsiteY2" fmla="*/ 1082789 h 2222566"/>
                <a:gd name="connsiteX3" fmla="*/ 3500486 w 7334738"/>
                <a:gd name="connsiteY3" fmla="*/ 765279 h 2222566"/>
                <a:gd name="connsiteX4" fmla="*/ 4070332 w 7334738"/>
                <a:gd name="connsiteY4" fmla="*/ 594313 h 2222566"/>
                <a:gd name="connsiteX5" fmla="*/ 4859976 w 7334738"/>
                <a:gd name="connsiteY5" fmla="*/ 398922 h 2222566"/>
                <a:gd name="connsiteX6" fmla="*/ 5608917 w 7334738"/>
                <a:gd name="connsiteY6" fmla="*/ 260521 h 2222566"/>
                <a:gd name="connsiteX7" fmla="*/ 6390421 w 7334738"/>
                <a:gd name="connsiteY7" fmla="*/ 105837 h 2222566"/>
                <a:gd name="connsiteX8" fmla="*/ 6943986 w 7334738"/>
                <a:gd name="connsiteY8" fmla="*/ 24424 h 2222566"/>
                <a:gd name="connsiteX9" fmla="*/ 7334738 w 7334738"/>
                <a:gd name="connsiteY9" fmla="*/ 0 h 22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4738" h="2222566">
                  <a:moveTo>
                    <a:pt x="0" y="2222566"/>
                  </a:moveTo>
                  <a:lnTo>
                    <a:pt x="1986322" y="1327027"/>
                  </a:lnTo>
                  <a:cubicBezTo>
                    <a:pt x="2416420" y="1137064"/>
                    <a:pt x="2328230" y="1176414"/>
                    <a:pt x="2580591" y="1082789"/>
                  </a:cubicBezTo>
                  <a:cubicBezTo>
                    <a:pt x="2832952" y="989164"/>
                    <a:pt x="3252196" y="846692"/>
                    <a:pt x="3500486" y="765279"/>
                  </a:cubicBezTo>
                  <a:cubicBezTo>
                    <a:pt x="3748776" y="683866"/>
                    <a:pt x="3843750" y="655372"/>
                    <a:pt x="4070332" y="594313"/>
                  </a:cubicBezTo>
                  <a:cubicBezTo>
                    <a:pt x="4296914" y="533254"/>
                    <a:pt x="4603545" y="454554"/>
                    <a:pt x="4859976" y="398922"/>
                  </a:cubicBezTo>
                  <a:cubicBezTo>
                    <a:pt x="5116407" y="343290"/>
                    <a:pt x="5608917" y="260521"/>
                    <a:pt x="5608917" y="260521"/>
                  </a:cubicBezTo>
                  <a:lnTo>
                    <a:pt x="6390421" y="105837"/>
                  </a:lnTo>
                  <a:cubicBezTo>
                    <a:pt x="6612932" y="66488"/>
                    <a:pt x="6786600" y="42063"/>
                    <a:pt x="6943986" y="24424"/>
                  </a:cubicBezTo>
                  <a:cubicBezTo>
                    <a:pt x="7101372" y="6785"/>
                    <a:pt x="7269613" y="2714"/>
                    <a:pt x="7334738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7943790" y="4811489"/>
              <a:ext cx="677172" cy="1734090"/>
            </a:xfrm>
            <a:custGeom>
              <a:avLst/>
              <a:gdLst>
                <a:gd name="connsiteX0" fmla="*/ 335265 w 677172"/>
                <a:gd name="connsiteY0" fmla="*/ 1734090 h 1734090"/>
                <a:gd name="connsiteX1" fmla="*/ 9638 w 677172"/>
                <a:gd name="connsiteY1" fmla="*/ 936246 h 1734090"/>
                <a:gd name="connsiteX2" fmla="*/ 139889 w 677172"/>
                <a:gd name="connsiteY2" fmla="*/ 333792 h 1734090"/>
                <a:gd name="connsiteX3" fmla="*/ 677172 w 677172"/>
                <a:gd name="connsiteY3" fmla="*/ 0 h 17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172" h="1734090">
                  <a:moveTo>
                    <a:pt x="335265" y="1734090"/>
                  </a:moveTo>
                  <a:cubicBezTo>
                    <a:pt x="188733" y="1451859"/>
                    <a:pt x="42201" y="1169629"/>
                    <a:pt x="9638" y="936246"/>
                  </a:cubicBezTo>
                  <a:cubicBezTo>
                    <a:pt x="-22925" y="702863"/>
                    <a:pt x="28633" y="489833"/>
                    <a:pt x="139889" y="333792"/>
                  </a:cubicBezTo>
                  <a:cubicBezTo>
                    <a:pt x="251145" y="177751"/>
                    <a:pt x="587625" y="54275"/>
                    <a:pt x="677172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1131" y="5275541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00FF00"/>
                  </a:solidFill>
                </a:rPr>
                <a:t>SIGNAL</a:t>
              </a:r>
              <a:endParaRPr lang="en-US" sz="4000" dirty="0">
                <a:solidFill>
                  <a:srgbClr val="00FF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30348" y="3514246"/>
            <a:ext cx="7799927" cy="1492633"/>
            <a:chOff x="830348" y="3514246"/>
            <a:chExt cx="7799927" cy="149263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30348" y="4624240"/>
              <a:ext cx="268642" cy="814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98990" y="3522386"/>
              <a:ext cx="0" cy="131352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17069" y="4831841"/>
              <a:ext cx="1683319" cy="175038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732991" y="3518315"/>
              <a:ext cx="67397" cy="1488564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00388" y="3649073"/>
              <a:ext cx="5820574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15407" y="3649073"/>
              <a:ext cx="1017584" cy="73269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807227" y="3514246"/>
              <a:ext cx="0" cy="20809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450008" y="3840394"/>
              <a:ext cx="180267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52675" y="3654526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NOISE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834121" y="4086918"/>
              <a:ext cx="5786841" cy="879257"/>
            </a:xfrm>
            <a:custGeom>
              <a:avLst/>
              <a:gdLst>
                <a:gd name="connsiteX0" fmla="*/ 0 w 5755449"/>
                <a:gd name="connsiteY0" fmla="*/ 879257 h 879257"/>
                <a:gd name="connsiteX1" fmla="*/ 2775967 w 5755449"/>
                <a:gd name="connsiteY1" fmla="*/ 407064 h 879257"/>
                <a:gd name="connsiteX2" fmla="*/ 3647018 w 5755449"/>
                <a:gd name="connsiteY2" fmla="*/ 309369 h 879257"/>
                <a:gd name="connsiteX3" fmla="*/ 4330833 w 5755449"/>
                <a:gd name="connsiteY3" fmla="*/ 195391 h 879257"/>
                <a:gd name="connsiteX4" fmla="*/ 5755449 w 5755449"/>
                <a:gd name="connsiteY4" fmla="*/ 0 h 8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449" h="879257">
                  <a:moveTo>
                    <a:pt x="0" y="879257"/>
                  </a:moveTo>
                  <a:lnTo>
                    <a:pt x="2775967" y="407064"/>
                  </a:lnTo>
                  <a:cubicBezTo>
                    <a:pt x="3383803" y="312083"/>
                    <a:pt x="3387874" y="344648"/>
                    <a:pt x="3647018" y="309369"/>
                  </a:cubicBezTo>
                  <a:cubicBezTo>
                    <a:pt x="3906162" y="274090"/>
                    <a:pt x="3979428" y="246952"/>
                    <a:pt x="4330833" y="195391"/>
                  </a:cubicBezTo>
                  <a:cubicBezTo>
                    <a:pt x="4682238" y="143830"/>
                    <a:pt x="5565500" y="4071"/>
                    <a:pt x="5755449" y="0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26" name="Left Brace 25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Given this image as </a:t>
            </a:r>
            <a:r>
              <a:rPr lang="en-US" sz="2000" b="1" u="sng" dirty="0" smtClean="0">
                <a:latin typeface="Helvetica"/>
                <a:cs typeface="Helvetica"/>
              </a:rPr>
              <a:t>input,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</a:t>
            </a:r>
            <a:r>
              <a:rPr lang="is-IS" sz="2000" dirty="0" smtClean="0">
                <a:latin typeface="Helvetica"/>
                <a:cs typeface="Helvetica"/>
              </a:rPr>
              <a:t>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2074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  0,   0,   0,   0,   0,   0],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0,   0,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255, 255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0],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0],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b="1" dirty="0" smtClean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0],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0]]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25" name="TextBox 24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chemeClr val="bg1"/>
                </a:solidFill>
                <a:latin typeface="Courier"/>
                <a:cs typeface="Courier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chemeClr val="bg1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0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255,   0,   0,   0,   0,   0,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255,   0,   0, 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 0,   0, 255,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255,   0, 255, 255,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255, 255, 255,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  0,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33" name="Left Brace 32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</a:rPr>
              <a:t>320 </a:t>
            </a:r>
            <a:r>
              <a:rPr lang="en-US" sz="1600" dirty="0" err="1" smtClean="0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</a:t>
            </a:r>
            <a:r>
              <a:rPr lang="en-US" sz="1600" dirty="0" smtClean="0">
                <a:solidFill>
                  <a:srgbClr val="FFFF00"/>
                </a:solidFill>
              </a:rPr>
              <a:t>20 </a:t>
            </a:r>
            <a:r>
              <a:rPr lang="en-US" sz="1600" dirty="0" err="1" smtClean="0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38,400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28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468166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943" y="480790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255,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4942930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255, 255,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1803" y="507273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255, 255, 255,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170" y="5212092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34647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803" y="548963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62078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772" y="577055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592066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52877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  0,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38,400</a:t>
            </a:r>
            <a:endParaRPr lang="en-US" sz="2800" dirty="0">
              <a:solidFill>
                <a:srgbClr val="FFFF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5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5408082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3176" y="547082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255,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5538124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255, 255,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861" y="560866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255, 255, 255,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6403" y="567606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74271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6036" y="5809688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877339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005" y="5946680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601213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7238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  0,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38,400</a:t>
            </a:r>
            <a:endParaRPr lang="en-US" sz="2800" dirty="0">
              <a:solidFill>
                <a:srgbClr val="FFFF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3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">
        <p:fade/>
      </p:transition>
    </mc:Choice>
    <mc:Fallback xmlns="">
      <p:transition xmlns:p14="http://schemas.microsoft.com/office/powerpoint/2010/main" spd="med" advTm="1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4688 -0.32639 " pathEditMode="relative" rAng="0" ptsTypes="AA">
                                      <p:cBhvr>
                                        <p:cTn id="6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375 -0.33565 " pathEditMode="relative" rAng="0" ptsTypes="AA">
                                      <p:cBhvr>
                                        <p:cTn id="9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1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12482 -0.3456 " pathEditMode="relative" rAng="0" ptsTypes="AA">
                                      <p:cBhvr>
                                        <p:cTn id="12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3" y="-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20052 -0.35556 " pathEditMode="relative" rAng="0" ptsTypes="AA">
                                      <p:cBhvr>
                                        <p:cTn id="15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0.28056 -0.36574 " pathEditMode="relative" rAng="0" ptsTypes="AA">
                                      <p:cBhvr>
                                        <p:cTn id="18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0.35973 -0.37523 " pathEditMode="relative" rAng="0" ptsTypes="AA">
                                      <p:cBhvr>
                                        <p:cTn id="21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6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0.43907 -0.38496 " pathEditMode="relative" rAng="0" ptsTypes="AA">
                                      <p:cBhvr>
                                        <p:cTn id="24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92 L 0.52092 -0.39343 " pathEditMode="relative" rAng="0" ptsTypes="AA">
                                      <p:cBhvr>
                                        <p:cTn id="27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64" y="-19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7 L 0.59861 -0.40324 " pathEditMode="relative" rAng="0" ptsTypes="AA">
                                      <p:cBhvr>
                                        <p:cTn id="30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1" y="-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67812 -0.41296 " pathEditMode="relative" rAng="0" ptsTypes="AA">
                                      <p:cBhvr>
                                        <p:cTn id="33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6" y="-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7 L 0.76025 -0.42176 " pathEditMode="relative" rAng="0" ptsTypes="AA">
                                      <p:cBhvr>
                                        <p:cTn id="36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03" y="-2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3" name="Right Brace 2"/>
          <p:cNvSpPr/>
          <p:nvPr/>
        </p:nvSpPr>
        <p:spPr>
          <a:xfrm rot="16200000">
            <a:off x="3969448" y="-1443842"/>
            <a:ext cx="589252" cy="8345268"/>
          </a:xfrm>
          <a:prstGeom prst="rightBrace">
            <a:avLst>
              <a:gd name="adj1" fmla="val 54629"/>
              <a:gd name="adj2" fmla="val 66102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</a:t>
            </a:r>
            <a:r>
              <a:rPr lang="en-US" sz="2800" u="sng" dirty="0" smtClean="0">
                <a:solidFill>
                  <a:srgbClr val="FFFF00"/>
                </a:solidFill>
              </a:rPr>
              <a:t>38,400</a:t>
            </a:r>
            <a:endParaRPr lang="en-US" sz="2800" u="sng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48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xmlns:p14="http://schemas.microsoft.com/office/powerpoint/2010/main" spd="med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75169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895278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99369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09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9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9844" y="1251129"/>
            <a:ext cx="3862159" cy="4330529"/>
            <a:chOff x="5153015" y="1115791"/>
            <a:chExt cx="3862159" cy="4330529"/>
          </a:xfrm>
        </p:grpSpPr>
        <p:pic>
          <p:nvPicPr>
            <p:cNvPr id="3" name="Picture 2" descr="Screen Shot 2016-11-04 at 4.38.3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302" y="1429954"/>
              <a:ext cx="3559179" cy="40163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TextBox 3"/>
            <p:cNvSpPr txBox="1"/>
            <p:nvPr/>
          </p:nvSpPr>
          <p:spPr>
            <a:xfrm>
              <a:off x="5153015" y="1115791"/>
              <a:ext cx="38621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/>
                <a:t>The New York Times</a:t>
              </a:r>
              <a:r>
                <a:rPr lang="en-US" sz="1100" dirty="0" smtClean="0"/>
                <a:t>, Sep 10, 2016</a:t>
              </a:r>
              <a:endParaRPr lang="en-US" sz="11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259238" y="2611315"/>
            <a:ext cx="46197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Autonomous vehicles are now on the road.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Major implications for public policy.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How do they work?</a:t>
            </a:r>
            <a:endParaRPr lang="en-US" dirty="0">
              <a:latin typeface="Eurostile"/>
              <a:cs typeface="Eurostile"/>
            </a:endParaRPr>
          </a:p>
          <a:p>
            <a:endParaRPr lang="en-US" dirty="0" smtClean="0">
              <a:latin typeface="Eurostile"/>
              <a:cs typeface="Eurostil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15630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1205014" y="2917543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3" name="TextBox 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04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326E-7 1.56069E-6 L -0.45636 0.03769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8" y="1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-2971411" y="3187450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35569" y="3324530"/>
            <a:ext cx="159062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38,400 features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3318" y="246592"/>
            <a:ext cx="82105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INPUT LAYER</a:t>
            </a:r>
            <a:br>
              <a:rPr lang="en-US" sz="900" dirty="0" smtClean="0">
                <a:solidFill>
                  <a:schemeClr val="bg1"/>
                </a:solidFill>
              </a:rPr>
            </a:br>
            <a:r>
              <a:rPr lang="en-US" sz="900" dirty="0" smtClean="0">
                <a:solidFill>
                  <a:schemeClr val="bg1"/>
                </a:solidFill>
              </a:rPr>
              <a:t>38,400 nodes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178749" y="3169425"/>
            <a:ext cx="944167" cy="8887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210091" y="2704229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4210177" y="699176"/>
            <a:ext cx="90956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HIDDEN LAYER</a:t>
            </a:r>
            <a:br>
              <a:rPr lang="en-US" sz="900" dirty="0" smtClean="0">
                <a:solidFill>
                  <a:schemeClr val="bg1"/>
                </a:solidFill>
              </a:rPr>
            </a:br>
            <a:r>
              <a:rPr lang="en-US" sz="900" dirty="0" smtClean="0">
                <a:solidFill>
                  <a:schemeClr val="bg1"/>
                </a:solidFill>
              </a:rPr>
              <a:t>30 nodes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832811" y="1833733"/>
            <a:ext cx="101850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OUTPUT LAYER</a:t>
            </a:r>
            <a:br>
              <a:rPr lang="en-US" sz="900" dirty="0" smtClean="0">
                <a:solidFill>
                  <a:schemeClr val="bg1"/>
                </a:solidFill>
              </a:rPr>
            </a:br>
            <a:r>
              <a:rPr lang="en-US" sz="900" dirty="0" smtClean="0">
                <a:solidFill>
                  <a:schemeClr val="bg1"/>
                </a:solidFill>
              </a:rPr>
              <a:t>3 nodes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05" name="Oval 504"/>
          <p:cNvSpPr/>
          <p:nvPr/>
        </p:nvSpPr>
        <p:spPr>
          <a:xfrm flipV="1">
            <a:off x="6210091" y="422325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/>
        </p:nvSpPr>
        <p:spPr>
          <a:xfrm>
            <a:off x="6210091" y="345480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8" name="Group 747"/>
          <p:cNvGrpSpPr/>
          <p:nvPr/>
        </p:nvGrpSpPr>
        <p:grpSpPr>
          <a:xfrm>
            <a:off x="2908218" y="680371"/>
            <a:ext cx="1743688" cy="5966202"/>
            <a:chOff x="2908218" y="680371"/>
            <a:chExt cx="1743688" cy="5966202"/>
          </a:xfrm>
        </p:grpSpPr>
        <p:grpSp>
          <p:nvGrpSpPr>
            <p:cNvPr id="7" name="Group 6"/>
            <p:cNvGrpSpPr/>
            <p:nvPr/>
          </p:nvGrpSpPr>
          <p:grpSpPr>
            <a:xfrm>
              <a:off x="2908218" y="680371"/>
              <a:ext cx="55301" cy="5966202"/>
              <a:chOff x="2315013" y="680371"/>
              <a:chExt cx="55301" cy="596620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315013" y="68037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15013" y="74688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15580" y="81436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315580" y="88087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315580" y="94782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15580" y="101433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316147" y="108181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316147" y="114832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15580" y="121933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315580" y="128585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316147" y="135333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316147" y="141984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16147" y="148678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316147" y="155330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316714" y="162078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16714" y="168729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2316714" y="1757809"/>
                <a:ext cx="47420" cy="1052640"/>
                <a:chOff x="2492478" y="1160847"/>
                <a:chExt cx="47420" cy="105264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/>
              <p:cNvSpPr/>
              <p:nvPr/>
            </p:nvSpPr>
            <p:spPr>
              <a:xfrm>
                <a:off x="2319120" y="283936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19120" y="29058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319687" y="29733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19687" y="303986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319687" y="310681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319687" y="31733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320254" y="324080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320254" y="33073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319687" y="337833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319687" y="344484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320254" y="351232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320254" y="357883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320254" y="364578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320254" y="371229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320821" y="377977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320821" y="384628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2320821" y="3916800"/>
                <a:ext cx="47420" cy="1052640"/>
                <a:chOff x="2492478" y="1160847"/>
                <a:chExt cx="47420" cy="1052640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2322522" y="4989460"/>
                <a:ext cx="47420" cy="1052640"/>
                <a:chOff x="2492478" y="1160847"/>
                <a:chExt cx="47420" cy="105264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Oval 107"/>
              <p:cNvSpPr/>
              <p:nvPr/>
            </p:nvSpPr>
            <p:spPr>
              <a:xfrm>
                <a:off x="2322018" y="60657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322018" y="613223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322585" y="61997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2322585" y="626622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2322585" y="63331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22585" y="639968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324595" y="646739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2324595" y="653434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324595" y="66008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3" name="Straight Connector 152"/>
            <p:cNvCxnSpPr>
              <a:stCxn id="3" idx="6"/>
              <a:endCxn id="118" idx="2"/>
            </p:cNvCxnSpPr>
            <p:nvPr/>
          </p:nvCxnSpPr>
          <p:spPr>
            <a:xfrm>
              <a:off x="2953937" y="703231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16" idx="6"/>
            </p:cNvCxnSpPr>
            <p:nvPr/>
          </p:nvCxnSpPr>
          <p:spPr>
            <a:xfrm flipV="1">
              <a:off x="2963519" y="5774650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9" idx="5"/>
              <a:endCxn id="119" idx="2"/>
            </p:cNvCxnSpPr>
            <p:nvPr/>
          </p:nvCxnSpPr>
          <p:spPr>
            <a:xfrm>
              <a:off x="2947242" y="78590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953937" y="869374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endCxn id="146" idx="3"/>
            </p:cNvCxnSpPr>
            <p:nvPr/>
          </p:nvCxnSpPr>
          <p:spPr>
            <a:xfrm flipV="1">
              <a:off x="2947242" y="5656058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2947242" y="952049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45" idx="3"/>
            </p:cNvCxnSpPr>
            <p:nvPr/>
          </p:nvCxnSpPr>
          <p:spPr>
            <a:xfrm flipV="1">
              <a:off x="2963519" y="5504821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endCxn id="144" idx="2"/>
            </p:cNvCxnSpPr>
            <p:nvPr/>
          </p:nvCxnSpPr>
          <p:spPr>
            <a:xfrm flipV="1">
              <a:off x="2960312" y="5313847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2968025" y="51899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21" idx="1"/>
            </p:cNvCxnSpPr>
            <p:nvPr/>
          </p:nvCxnSpPr>
          <p:spPr>
            <a:xfrm>
              <a:off x="2947242" y="1053353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26" idx="2"/>
            </p:cNvCxnSpPr>
            <p:nvPr/>
          </p:nvCxnSpPr>
          <p:spPr>
            <a:xfrm>
              <a:off x="2917800" y="177591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endCxn id="123" idx="2"/>
            </p:cNvCxnSpPr>
            <p:nvPr/>
          </p:nvCxnSpPr>
          <p:spPr>
            <a:xfrm>
              <a:off x="2947242" y="1250884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947242" y="171490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2947242" y="230688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endCxn id="122" idx="2"/>
            </p:cNvCxnSpPr>
            <p:nvPr/>
          </p:nvCxnSpPr>
          <p:spPr>
            <a:xfrm>
              <a:off x="2947242" y="1120300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968025" y="151888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2953937" y="197748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2947242" y="2152104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51" idx="5"/>
              <a:endCxn id="130" idx="2"/>
            </p:cNvCxnSpPr>
            <p:nvPr/>
          </p:nvCxnSpPr>
          <p:spPr>
            <a:xfrm>
              <a:off x="2949510" y="2402312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31" idx="2"/>
            </p:cNvCxnSpPr>
            <p:nvPr/>
          </p:nvCxnSpPr>
          <p:spPr>
            <a:xfrm>
              <a:off x="2947242" y="2518592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32" idx="2"/>
            </p:cNvCxnSpPr>
            <p:nvPr/>
          </p:nvCxnSpPr>
          <p:spPr>
            <a:xfrm>
              <a:off x="2947242" y="2592402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2952514" y="5138812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2936237" y="502022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2952514" y="4868983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949307" y="467800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2957020" y="4554125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2952144" y="4398266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2935867" y="4279674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2952144" y="4128437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2948937" y="39374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2956650" y="381357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56" idx="5"/>
            </p:cNvCxnSpPr>
            <p:nvPr/>
          </p:nvCxnSpPr>
          <p:spPr>
            <a:xfrm>
              <a:off x="2950644" y="2737243"/>
              <a:ext cx="1669095" cy="9074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2968025" y="364633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2952144" y="3624609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2935867" y="3506017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2952144" y="335478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2948937" y="316380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2956650" y="30399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2941139" y="298877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2924862" y="2870179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2941139" y="2718942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2937932" y="252796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endCxn id="125" idx="2"/>
            </p:cNvCxnSpPr>
            <p:nvPr/>
          </p:nvCxnSpPr>
          <p:spPr>
            <a:xfrm flipV="1">
              <a:off x="2945645" y="2429699"/>
              <a:ext cx="1658187" cy="10773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2940769" y="2248225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2924492" y="212963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2940769" y="197839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2937562" y="17874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V="1">
              <a:off x="2945275" y="166353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V="1">
              <a:off x="2956650" y="149629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48" idx="5"/>
              <a:endCxn id="118" idx="2"/>
            </p:cNvCxnSpPr>
            <p:nvPr/>
          </p:nvCxnSpPr>
          <p:spPr>
            <a:xfrm flipV="1">
              <a:off x="2950077" y="1367833"/>
              <a:ext cx="1653755" cy="83044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36" idx="5"/>
              <a:endCxn id="122" idx="2"/>
            </p:cNvCxnSpPr>
            <p:nvPr/>
          </p:nvCxnSpPr>
          <p:spPr>
            <a:xfrm>
              <a:off x="2948376" y="1392355"/>
              <a:ext cx="1655456" cy="585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40" idx="5"/>
              <a:endCxn id="120" idx="3"/>
            </p:cNvCxnSpPr>
            <p:nvPr/>
          </p:nvCxnSpPr>
          <p:spPr>
            <a:xfrm>
              <a:off x="2948943" y="1659805"/>
              <a:ext cx="1670796" cy="522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119" idx="2"/>
              <a:endCxn id="39" idx="5"/>
            </p:cNvCxnSpPr>
            <p:nvPr/>
          </p:nvCxnSpPr>
          <p:spPr>
            <a:xfrm flipH="1">
              <a:off x="2948376" y="1518883"/>
              <a:ext cx="1655456" cy="734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3" idx="5"/>
              <a:endCxn id="122" idx="1"/>
            </p:cNvCxnSpPr>
            <p:nvPr/>
          </p:nvCxnSpPr>
          <p:spPr>
            <a:xfrm>
              <a:off x="2947242" y="719395"/>
              <a:ext cx="1672497" cy="12196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147" idx="2"/>
            </p:cNvCxnSpPr>
            <p:nvPr/>
          </p:nvCxnSpPr>
          <p:spPr>
            <a:xfrm>
              <a:off x="2939160" y="5684374"/>
              <a:ext cx="1664672" cy="84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108" idx="6"/>
              <a:endCxn id="147" idx="3"/>
            </p:cNvCxnSpPr>
            <p:nvPr/>
          </p:nvCxnSpPr>
          <p:spPr>
            <a:xfrm flipV="1">
              <a:off x="2960942" y="5807108"/>
              <a:ext cx="1658797" cy="2814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endCxn id="147" idx="3"/>
            </p:cNvCxnSpPr>
            <p:nvPr/>
          </p:nvCxnSpPr>
          <p:spPr>
            <a:xfrm>
              <a:off x="2983932" y="5788605"/>
              <a:ext cx="1635807" cy="185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endCxn id="95" idx="5"/>
            </p:cNvCxnSpPr>
            <p:nvPr/>
          </p:nvCxnSpPr>
          <p:spPr>
            <a:xfrm flipH="1" flipV="1">
              <a:off x="2955318" y="5228987"/>
              <a:ext cx="1610987" cy="55085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3" idx="5"/>
              <a:endCxn id="128" idx="2"/>
            </p:cNvCxnSpPr>
            <p:nvPr/>
          </p:nvCxnSpPr>
          <p:spPr>
            <a:xfrm>
              <a:off x="2947242" y="719395"/>
              <a:ext cx="1656590" cy="21673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endCxn id="147" idx="3"/>
            </p:cNvCxnSpPr>
            <p:nvPr/>
          </p:nvCxnSpPr>
          <p:spPr>
            <a:xfrm flipV="1">
              <a:off x="2956650" y="5807108"/>
              <a:ext cx="1663089" cy="1010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endCxn id="147" idx="2"/>
            </p:cNvCxnSpPr>
            <p:nvPr/>
          </p:nvCxnSpPr>
          <p:spPr>
            <a:xfrm>
              <a:off x="2958611" y="5582385"/>
              <a:ext cx="1645221" cy="1863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endCxn id="98" idx="6"/>
            </p:cNvCxnSpPr>
            <p:nvPr/>
          </p:nvCxnSpPr>
          <p:spPr>
            <a:xfrm flipH="1" flipV="1">
              <a:off x="2962580" y="5413762"/>
              <a:ext cx="1656220" cy="37484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930498" y="4966536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endCxn id="131" idx="2"/>
            </p:cNvCxnSpPr>
            <p:nvPr/>
          </p:nvCxnSpPr>
          <p:spPr>
            <a:xfrm>
              <a:off x="2960312" y="1320133"/>
              <a:ext cx="1643520" cy="20215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endCxn id="100" idx="5"/>
            </p:cNvCxnSpPr>
            <p:nvPr/>
          </p:nvCxnSpPr>
          <p:spPr>
            <a:xfrm flipH="1">
              <a:off x="2955318" y="1827080"/>
              <a:ext cx="1644852" cy="37403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116" idx="6"/>
              <a:endCxn id="118" idx="2"/>
            </p:cNvCxnSpPr>
            <p:nvPr/>
          </p:nvCxnSpPr>
          <p:spPr>
            <a:xfrm flipV="1">
              <a:off x="2963519" y="1367833"/>
              <a:ext cx="1640313" cy="52558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2968025" y="473332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2968025" y="464079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2962580" y="449627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959178" y="280154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958611" y="430221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968025" y="3099124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2953937" y="364467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2995686" y="369728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2995686" y="349023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2966318" y="216201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endCxn id="122" idx="3"/>
            </p:cNvCxnSpPr>
            <p:nvPr/>
          </p:nvCxnSpPr>
          <p:spPr>
            <a:xfrm flipV="1">
              <a:off x="2961509" y="2015888"/>
              <a:ext cx="1658230" cy="11479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2939160" y="2976003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2932465" y="305867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2939160" y="3142146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932465" y="322482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2932465" y="3326125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960312" y="410605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932465" y="3523656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2932465" y="398767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932465" y="4579660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2932465" y="3393072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2953248" y="379165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2939160" y="4250257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2932465" y="442487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2934733" y="4675084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2932465" y="4791364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2932465" y="4865174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endCxn id="119" idx="2"/>
            </p:cNvCxnSpPr>
            <p:nvPr/>
          </p:nvCxnSpPr>
          <p:spPr>
            <a:xfrm flipV="1">
              <a:off x="2935867" y="1518883"/>
              <a:ext cx="1667965" cy="349113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V="1">
              <a:off x="2926362" y="5261543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2910085" y="5142951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V="1">
              <a:off x="2926362" y="4991714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endCxn id="140" idx="3"/>
            </p:cNvCxnSpPr>
            <p:nvPr/>
          </p:nvCxnSpPr>
          <p:spPr>
            <a:xfrm flipV="1">
              <a:off x="2923155" y="4742598"/>
              <a:ext cx="1696584" cy="1161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2930868" y="467685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2925992" y="4520997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2909715" y="4402405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2925992" y="4251168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2922785" y="406019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2930498" y="393631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V="1">
              <a:off x="2941873" y="37690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30" idx="2"/>
              <a:endCxn id="135" idx="2"/>
            </p:cNvCxnSpPr>
            <p:nvPr/>
          </p:nvCxnSpPr>
          <p:spPr>
            <a:xfrm>
              <a:off x="2908785" y="970681"/>
              <a:ext cx="1695047" cy="297526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110" idx="5"/>
              <a:endCxn id="144" idx="3"/>
            </p:cNvCxnSpPr>
            <p:nvPr/>
          </p:nvCxnSpPr>
          <p:spPr>
            <a:xfrm flipV="1">
              <a:off x="2954814" y="5352250"/>
              <a:ext cx="1664925" cy="8864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118" idx="2"/>
            </p:cNvCxnSpPr>
            <p:nvPr/>
          </p:nvCxnSpPr>
          <p:spPr>
            <a:xfrm flipV="1">
              <a:off x="2957020" y="1367833"/>
              <a:ext cx="1646812" cy="11380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3" idx="4"/>
              <a:endCxn id="140" idx="3"/>
            </p:cNvCxnSpPr>
            <p:nvPr/>
          </p:nvCxnSpPr>
          <p:spPr>
            <a:xfrm>
              <a:off x="2931078" y="726090"/>
              <a:ext cx="1688661" cy="401650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112" idx="6"/>
              <a:endCxn id="144" idx="3"/>
            </p:cNvCxnSpPr>
            <p:nvPr/>
          </p:nvCxnSpPr>
          <p:spPr>
            <a:xfrm flipV="1">
              <a:off x="2961509" y="5352250"/>
              <a:ext cx="1658230" cy="10037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stCxn id="146" idx="3"/>
              <a:endCxn id="109" idx="6"/>
            </p:cNvCxnSpPr>
            <p:nvPr/>
          </p:nvCxnSpPr>
          <p:spPr>
            <a:xfrm flipH="1">
              <a:off x="2960942" y="5656058"/>
              <a:ext cx="1658797" cy="4990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stCxn id="3" idx="5"/>
              <a:endCxn id="147" idx="2"/>
            </p:cNvCxnSpPr>
            <p:nvPr/>
          </p:nvCxnSpPr>
          <p:spPr>
            <a:xfrm>
              <a:off x="2947242" y="719395"/>
              <a:ext cx="1656590" cy="504931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endCxn id="118" idx="2"/>
            </p:cNvCxnSpPr>
            <p:nvPr/>
          </p:nvCxnSpPr>
          <p:spPr>
            <a:xfrm flipV="1">
              <a:off x="2968025" y="1367833"/>
              <a:ext cx="1635807" cy="858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125" idx="2"/>
              <a:endCxn id="49" idx="5"/>
            </p:cNvCxnSpPr>
            <p:nvPr/>
          </p:nvCxnSpPr>
          <p:spPr>
            <a:xfrm flipH="1" flipV="1">
              <a:off x="2950077" y="2264786"/>
              <a:ext cx="1653755" cy="16491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143" idx="2"/>
              <a:endCxn id="47" idx="6"/>
            </p:cNvCxnSpPr>
            <p:nvPr/>
          </p:nvCxnSpPr>
          <p:spPr>
            <a:xfrm flipH="1" flipV="1">
              <a:off x="2956205" y="2114630"/>
              <a:ext cx="1647627" cy="304442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6" idx="5"/>
              <a:endCxn id="124" idx="3"/>
            </p:cNvCxnSpPr>
            <p:nvPr/>
          </p:nvCxnSpPr>
          <p:spPr>
            <a:xfrm>
              <a:off x="2949510" y="2064283"/>
              <a:ext cx="1670229" cy="25124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4" idx="6"/>
              <a:endCxn id="124" idx="2"/>
            </p:cNvCxnSpPr>
            <p:nvPr/>
          </p:nvCxnSpPr>
          <p:spPr>
            <a:xfrm>
              <a:off x="2956205" y="1914661"/>
              <a:ext cx="1647627" cy="36246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43" idx="5"/>
              <a:endCxn id="123" idx="2"/>
            </p:cNvCxnSpPr>
            <p:nvPr/>
          </p:nvCxnSpPr>
          <p:spPr>
            <a:xfrm>
              <a:off x="2948943" y="1863344"/>
              <a:ext cx="1654889" cy="265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121" idx="3"/>
              <a:endCxn id="41" idx="5"/>
            </p:cNvCxnSpPr>
            <p:nvPr/>
          </p:nvCxnSpPr>
          <p:spPr>
            <a:xfrm flipH="1" flipV="1">
              <a:off x="2948943" y="1726316"/>
              <a:ext cx="1670796" cy="1383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116" idx="5"/>
              <a:endCxn id="128" idx="3"/>
            </p:cNvCxnSpPr>
            <p:nvPr/>
          </p:nvCxnSpPr>
          <p:spPr>
            <a:xfrm flipV="1">
              <a:off x="2956824" y="2925183"/>
              <a:ext cx="1662915" cy="37146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115" idx="6"/>
              <a:endCxn id="144" idx="3"/>
            </p:cNvCxnSpPr>
            <p:nvPr/>
          </p:nvCxnSpPr>
          <p:spPr>
            <a:xfrm flipV="1">
              <a:off x="2963519" y="5352250"/>
              <a:ext cx="1656220" cy="12049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50" idx="5"/>
              <a:endCxn id="118" idx="2"/>
            </p:cNvCxnSpPr>
            <p:nvPr/>
          </p:nvCxnSpPr>
          <p:spPr>
            <a:xfrm flipV="1">
              <a:off x="2949510" y="1367833"/>
              <a:ext cx="1654322" cy="96796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112" idx="6"/>
              <a:endCxn id="146" idx="3"/>
            </p:cNvCxnSpPr>
            <p:nvPr/>
          </p:nvCxnSpPr>
          <p:spPr>
            <a:xfrm flipV="1">
              <a:off x="2961509" y="5656058"/>
              <a:ext cx="1658230" cy="6999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114" idx="5"/>
              <a:endCxn id="147" idx="1"/>
            </p:cNvCxnSpPr>
            <p:nvPr/>
          </p:nvCxnSpPr>
          <p:spPr>
            <a:xfrm flipV="1">
              <a:off x="2956824" y="5730301"/>
              <a:ext cx="1662915" cy="7761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119" idx="2"/>
              <a:endCxn id="38" idx="5"/>
            </p:cNvCxnSpPr>
            <p:nvPr/>
          </p:nvCxnSpPr>
          <p:spPr>
            <a:xfrm flipH="1">
              <a:off x="2948376" y="1518883"/>
              <a:ext cx="1655456" cy="69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119" idx="2"/>
              <a:endCxn id="33" idx="5"/>
            </p:cNvCxnSpPr>
            <p:nvPr/>
          </p:nvCxnSpPr>
          <p:spPr>
            <a:xfrm flipH="1" flipV="1">
              <a:off x="2948376" y="1187348"/>
              <a:ext cx="1655456" cy="3315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0" idx="5"/>
              <a:endCxn id="118" idx="2"/>
            </p:cNvCxnSpPr>
            <p:nvPr/>
          </p:nvCxnSpPr>
          <p:spPr>
            <a:xfrm>
              <a:off x="2947809" y="986845"/>
              <a:ext cx="1656023" cy="3809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86" idx="5"/>
              <a:endCxn id="125" idx="2"/>
            </p:cNvCxnSpPr>
            <p:nvPr/>
          </p:nvCxnSpPr>
          <p:spPr>
            <a:xfrm flipV="1">
              <a:off x="2954184" y="2429699"/>
              <a:ext cx="1649648" cy="226559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126" idx="3"/>
              <a:endCxn id="85" idx="5"/>
            </p:cNvCxnSpPr>
            <p:nvPr/>
          </p:nvCxnSpPr>
          <p:spPr>
            <a:xfrm flipH="1">
              <a:off x="2954184" y="2619339"/>
              <a:ext cx="1665555" cy="20094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123" idx="2"/>
              <a:endCxn id="81" idx="5"/>
            </p:cNvCxnSpPr>
            <p:nvPr/>
          </p:nvCxnSpPr>
          <p:spPr>
            <a:xfrm flipH="1">
              <a:off x="2954184" y="2128535"/>
              <a:ext cx="1649648" cy="22287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77" idx="6"/>
              <a:endCxn id="131" idx="2"/>
            </p:cNvCxnSpPr>
            <p:nvPr/>
          </p:nvCxnSpPr>
          <p:spPr>
            <a:xfrm flipV="1">
              <a:off x="2960312" y="3341638"/>
              <a:ext cx="1643520" cy="7320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124" idx="2"/>
              <a:endCxn id="66" idx="5"/>
            </p:cNvCxnSpPr>
            <p:nvPr/>
          </p:nvCxnSpPr>
          <p:spPr>
            <a:xfrm flipH="1">
              <a:off x="2951916" y="2277128"/>
              <a:ext cx="1651916" cy="11402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126" idx="2"/>
              <a:endCxn id="65" idx="5"/>
            </p:cNvCxnSpPr>
            <p:nvPr/>
          </p:nvCxnSpPr>
          <p:spPr>
            <a:xfrm flipH="1">
              <a:off x="2952483" y="2580936"/>
              <a:ext cx="1651349" cy="7654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136" idx="2"/>
              <a:endCxn id="76" idx="5"/>
            </p:cNvCxnSpPr>
            <p:nvPr/>
          </p:nvCxnSpPr>
          <p:spPr>
            <a:xfrm flipH="1" flipV="1">
              <a:off x="2953050" y="4022335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5" idx="5"/>
              <a:endCxn id="119" idx="2"/>
            </p:cNvCxnSpPr>
            <p:nvPr/>
          </p:nvCxnSpPr>
          <p:spPr>
            <a:xfrm flipV="1">
              <a:off x="2949510" y="1518883"/>
              <a:ext cx="1654322" cy="4784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 flipH="1" flipV="1">
              <a:off x="2966318" y="340604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/>
            <p:nvPr/>
          </p:nvCxnSpPr>
          <p:spPr>
            <a:xfrm flipH="1" flipV="1">
              <a:off x="2939173" y="326499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/>
            <p:cNvCxnSpPr/>
            <p:nvPr/>
          </p:nvCxnSpPr>
          <p:spPr>
            <a:xfrm flipH="1" flipV="1">
              <a:off x="2951349" y="298504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/>
            <p:cNvCxnSpPr>
              <a:stCxn id="124" idx="2"/>
              <a:endCxn id="35" idx="5"/>
            </p:cNvCxnSpPr>
            <p:nvPr/>
          </p:nvCxnSpPr>
          <p:spPr>
            <a:xfrm flipH="1" flipV="1">
              <a:off x="2947809" y="1324874"/>
              <a:ext cx="1656023" cy="95225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130" idx="2"/>
              <a:endCxn id="76" idx="5"/>
            </p:cNvCxnSpPr>
            <p:nvPr/>
          </p:nvCxnSpPr>
          <p:spPr>
            <a:xfrm flipH="1">
              <a:off x="2953050" y="3190588"/>
              <a:ext cx="1650782" cy="8317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 flipH="1" flipV="1">
              <a:off x="2939160" y="259470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/>
            <p:cNvCxnSpPr/>
            <p:nvPr/>
          </p:nvCxnSpPr>
          <p:spPr>
            <a:xfrm flipH="1" flipV="1">
              <a:off x="2962910" y="28028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/>
            <p:nvPr/>
          </p:nvCxnSpPr>
          <p:spPr>
            <a:xfrm flipH="1" flipV="1">
              <a:off x="2959350" y="17529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H="1" flipV="1">
              <a:off x="2946802" y="37174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H="1" flipV="1">
              <a:off x="2942750" y="357309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H="1" flipV="1">
              <a:off x="2956650" y="249728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/>
            <p:nvPr/>
          </p:nvCxnSpPr>
          <p:spPr>
            <a:xfrm flipH="1" flipV="1">
              <a:off x="2961446" y="205012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/>
            <p:nvPr/>
          </p:nvCxnSpPr>
          <p:spPr>
            <a:xfrm flipH="1" flipV="1">
              <a:off x="2957382" y="129588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/>
            <p:cNvCxnSpPr/>
            <p:nvPr/>
          </p:nvCxnSpPr>
          <p:spPr>
            <a:xfrm flipH="1" flipV="1">
              <a:off x="2959745" y="55387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/>
            <p:cNvCxnSpPr/>
            <p:nvPr/>
          </p:nvCxnSpPr>
          <p:spPr>
            <a:xfrm flipH="1" flipV="1">
              <a:off x="2949188" y="41758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H="1" flipV="1">
              <a:off x="2938494" y="38590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H="1" flipV="1">
              <a:off x="2946688" y="188809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H="1" flipV="1">
              <a:off x="2951551" y="539896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 flipH="1" flipV="1">
              <a:off x="2965639" y="5084421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/>
            <p:nvPr/>
          </p:nvCxnSpPr>
          <p:spPr>
            <a:xfrm flipH="1" flipV="1">
              <a:off x="2949188" y="523681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/>
            <p:nvPr/>
          </p:nvCxnSpPr>
          <p:spPr>
            <a:xfrm flipH="1" flipV="1">
              <a:off x="2950504" y="492911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/>
            <p:cNvCxnSpPr/>
            <p:nvPr/>
          </p:nvCxnSpPr>
          <p:spPr>
            <a:xfrm flipH="1" flipV="1">
              <a:off x="2953144" y="4630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/>
            <p:nvPr/>
          </p:nvCxnSpPr>
          <p:spPr>
            <a:xfrm flipH="1" flipV="1">
              <a:off x="2939994" y="4796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/>
            <p:nvPr/>
          </p:nvCxnSpPr>
          <p:spPr>
            <a:xfrm flipH="1" flipV="1">
              <a:off x="2944968" y="447435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 flipH="1" flipV="1">
              <a:off x="2941695" y="431494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/>
            <p:cNvCxnSpPr>
              <a:stCxn id="120" idx="2"/>
              <a:endCxn id="38" idx="5"/>
            </p:cNvCxnSpPr>
            <p:nvPr/>
          </p:nvCxnSpPr>
          <p:spPr>
            <a:xfrm flipH="1" flipV="1">
              <a:off x="2948376" y="1525813"/>
              <a:ext cx="1655456" cy="147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/>
            <p:cNvCxnSpPr>
              <a:stCxn id="144" idx="2"/>
              <a:endCxn id="109" idx="6"/>
            </p:cNvCxnSpPr>
            <p:nvPr/>
          </p:nvCxnSpPr>
          <p:spPr>
            <a:xfrm flipH="1">
              <a:off x="2960942" y="5313847"/>
              <a:ext cx="1642890" cy="8412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/>
            <p:cNvCxnSpPr>
              <a:stCxn id="19" idx="5"/>
              <a:endCxn id="118" idx="2"/>
            </p:cNvCxnSpPr>
            <p:nvPr/>
          </p:nvCxnSpPr>
          <p:spPr>
            <a:xfrm>
              <a:off x="2947242" y="785906"/>
              <a:ext cx="1656590" cy="581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/>
            <p:cNvCxnSpPr>
              <a:stCxn id="19" idx="5"/>
              <a:endCxn id="122" idx="3"/>
            </p:cNvCxnSpPr>
            <p:nvPr/>
          </p:nvCxnSpPr>
          <p:spPr>
            <a:xfrm>
              <a:off x="2947242" y="785906"/>
              <a:ext cx="1672497" cy="12299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/>
            <p:cNvCxnSpPr>
              <a:stCxn id="114" idx="6"/>
              <a:endCxn id="135" idx="2"/>
            </p:cNvCxnSpPr>
            <p:nvPr/>
          </p:nvCxnSpPr>
          <p:spPr>
            <a:xfrm flipV="1">
              <a:off x="2963519" y="3945950"/>
              <a:ext cx="1640313" cy="254430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/>
            <p:cNvCxnSpPr>
              <a:endCxn id="145" idx="2"/>
            </p:cNvCxnSpPr>
            <p:nvPr/>
          </p:nvCxnSpPr>
          <p:spPr>
            <a:xfrm flipV="1">
              <a:off x="2939160" y="5466418"/>
              <a:ext cx="1664672" cy="11246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0" name="Group 749"/>
          <p:cNvGrpSpPr/>
          <p:nvPr/>
        </p:nvGrpSpPr>
        <p:grpSpPr>
          <a:xfrm>
            <a:off x="4603832" y="1313522"/>
            <a:ext cx="1606259" cy="4509493"/>
            <a:chOff x="4603832" y="1313522"/>
            <a:chExt cx="1606259" cy="4509493"/>
          </a:xfrm>
        </p:grpSpPr>
        <p:sp>
          <p:nvSpPr>
            <p:cNvPr id="118" name="Oval 117"/>
            <p:cNvSpPr/>
            <p:nvPr/>
          </p:nvSpPr>
          <p:spPr>
            <a:xfrm>
              <a:off x="4603832" y="131352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603832" y="146457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4603832" y="161936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603832" y="177193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603832" y="192317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603832" y="207422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03832" y="222281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603832" y="2375388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3832" y="252662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603832" y="267767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4603832" y="283246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4603832" y="2985040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4603832" y="313627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4603832" y="328732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4603832" y="343678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4603832" y="358935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4603832" y="374058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4603832" y="389163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4603832" y="4046433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4603832" y="419900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4603832" y="435024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4603832" y="450129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4603832" y="464988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4603832" y="480245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4603832" y="495369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4603832" y="510474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4603832" y="525953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4603832" y="541210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4603832" y="556334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4603832" y="571439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7" name="Straight Connector 386"/>
            <p:cNvCxnSpPr>
              <a:stCxn id="123" idx="5"/>
              <a:endCxn id="148" idx="2"/>
            </p:cNvCxnSpPr>
            <p:nvPr/>
          </p:nvCxnSpPr>
          <p:spPr>
            <a:xfrm>
              <a:off x="4696546" y="2166938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122" idx="5"/>
              <a:endCxn id="148" idx="2"/>
            </p:cNvCxnSpPr>
            <p:nvPr/>
          </p:nvCxnSpPr>
          <p:spPr>
            <a:xfrm>
              <a:off x="4696546" y="2015888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121" idx="5"/>
              <a:endCxn id="148" idx="2"/>
            </p:cNvCxnSpPr>
            <p:nvPr/>
          </p:nvCxnSpPr>
          <p:spPr>
            <a:xfrm>
              <a:off x="4696546" y="1864651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120" idx="5"/>
              <a:endCxn id="148" idx="2"/>
            </p:cNvCxnSpPr>
            <p:nvPr/>
          </p:nvCxnSpPr>
          <p:spPr>
            <a:xfrm>
              <a:off x="4696546" y="1712080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148" idx="2"/>
              <a:endCxn id="119" idx="5"/>
            </p:cNvCxnSpPr>
            <p:nvPr/>
          </p:nvCxnSpPr>
          <p:spPr>
            <a:xfrm flipH="1" flipV="1">
              <a:off x="4696546" y="1557286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118" idx="5"/>
              <a:endCxn id="148" idx="2"/>
            </p:cNvCxnSpPr>
            <p:nvPr/>
          </p:nvCxnSpPr>
          <p:spPr>
            <a:xfrm>
              <a:off x="4696546" y="1406236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stCxn id="148" idx="2"/>
              <a:endCxn id="124" idx="6"/>
            </p:cNvCxnSpPr>
            <p:nvPr/>
          </p:nvCxnSpPr>
          <p:spPr>
            <a:xfrm flipH="1" flipV="1">
              <a:off x="4712453" y="2277128"/>
              <a:ext cx="1497638" cy="5536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>
              <a:stCxn id="148" idx="2"/>
              <a:endCxn id="125" idx="5"/>
            </p:cNvCxnSpPr>
            <p:nvPr/>
          </p:nvCxnSpPr>
          <p:spPr>
            <a:xfrm flipH="1" flipV="1">
              <a:off x="4696546" y="2468102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>
              <a:stCxn id="148" idx="2"/>
              <a:endCxn id="126" idx="6"/>
            </p:cNvCxnSpPr>
            <p:nvPr/>
          </p:nvCxnSpPr>
          <p:spPr>
            <a:xfrm flipH="1" flipV="1">
              <a:off x="4712453" y="2580936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148" idx="2"/>
              <a:endCxn id="127" idx="6"/>
            </p:cNvCxnSpPr>
            <p:nvPr/>
          </p:nvCxnSpPr>
          <p:spPr>
            <a:xfrm flipH="1" flipV="1">
              <a:off x="4712453" y="2731986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>
              <a:stCxn id="148" idx="2"/>
              <a:endCxn id="130" idx="6"/>
            </p:cNvCxnSpPr>
            <p:nvPr/>
          </p:nvCxnSpPr>
          <p:spPr>
            <a:xfrm flipH="1">
              <a:off x="4712453" y="2830800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>
              <a:stCxn id="148" idx="2"/>
              <a:endCxn id="131" idx="6"/>
            </p:cNvCxnSpPr>
            <p:nvPr/>
          </p:nvCxnSpPr>
          <p:spPr>
            <a:xfrm flipH="1">
              <a:off x="4712453" y="2830800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>
              <a:stCxn id="148" idx="2"/>
              <a:endCxn id="132" idx="6"/>
            </p:cNvCxnSpPr>
            <p:nvPr/>
          </p:nvCxnSpPr>
          <p:spPr>
            <a:xfrm flipH="1">
              <a:off x="4712453" y="2830800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>
              <a:stCxn id="148" idx="2"/>
              <a:endCxn id="133" idx="6"/>
            </p:cNvCxnSpPr>
            <p:nvPr/>
          </p:nvCxnSpPr>
          <p:spPr>
            <a:xfrm flipH="1">
              <a:off x="4712453" y="2830800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148" idx="2"/>
              <a:endCxn id="134" idx="6"/>
            </p:cNvCxnSpPr>
            <p:nvPr/>
          </p:nvCxnSpPr>
          <p:spPr>
            <a:xfrm flipH="1">
              <a:off x="4712453" y="2830800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148" idx="2"/>
              <a:endCxn id="135" idx="6"/>
            </p:cNvCxnSpPr>
            <p:nvPr/>
          </p:nvCxnSpPr>
          <p:spPr>
            <a:xfrm flipH="1">
              <a:off x="4712453" y="2830800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>
              <a:stCxn id="148" idx="2"/>
              <a:endCxn id="136" idx="6"/>
            </p:cNvCxnSpPr>
            <p:nvPr/>
          </p:nvCxnSpPr>
          <p:spPr>
            <a:xfrm flipH="1">
              <a:off x="4712453" y="283080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>
              <a:stCxn id="148" idx="2"/>
              <a:endCxn id="138" idx="6"/>
            </p:cNvCxnSpPr>
            <p:nvPr/>
          </p:nvCxnSpPr>
          <p:spPr>
            <a:xfrm flipH="1">
              <a:off x="4712453" y="2830800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>
              <a:stCxn id="148" idx="2"/>
              <a:endCxn id="139" idx="6"/>
            </p:cNvCxnSpPr>
            <p:nvPr/>
          </p:nvCxnSpPr>
          <p:spPr>
            <a:xfrm flipH="1">
              <a:off x="4712453" y="2830800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>
              <a:stCxn id="148" idx="2"/>
              <a:endCxn id="140" idx="6"/>
            </p:cNvCxnSpPr>
            <p:nvPr/>
          </p:nvCxnSpPr>
          <p:spPr>
            <a:xfrm flipH="1">
              <a:off x="4712453" y="2830800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>
              <a:stCxn id="148" idx="2"/>
              <a:endCxn id="141" idx="6"/>
            </p:cNvCxnSpPr>
            <p:nvPr/>
          </p:nvCxnSpPr>
          <p:spPr>
            <a:xfrm flipH="1">
              <a:off x="4712453" y="2830800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>
              <a:stCxn id="148" idx="2"/>
              <a:endCxn id="142" idx="6"/>
            </p:cNvCxnSpPr>
            <p:nvPr/>
          </p:nvCxnSpPr>
          <p:spPr>
            <a:xfrm flipH="1">
              <a:off x="4712453" y="2830800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>
              <a:stCxn id="148" idx="2"/>
              <a:endCxn id="143" idx="6"/>
            </p:cNvCxnSpPr>
            <p:nvPr/>
          </p:nvCxnSpPr>
          <p:spPr>
            <a:xfrm flipH="1">
              <a:off x="4712453" y="2830800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>
              <a:stCxn id="148" idx="2"/>
              <a:endCxn id="144" idx="6"/>
            </p:cNvCxnSpPr>
            <p:nvPr/>
          </p:nvCxnSpPr>
          <p:spPr>
            <a:xfrm flipH="1">
              <a:off x="4712453" y="2830800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>
              <a:stCxn id="148" idx="2"/>
              <a:endCxn id="145" idx="6"/>
            </p:cNvCxnSpPr>
            <p:nvPr/>
          </p:nvCxnSpPr>
          <p:spPr>
            <a:xfrm flipH="1">
              <a:off x="4712453" y="2830800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148" idx="2"/>
              <a:endCxn id="146" idx="6"/>
            </p:cNvCxnSpPr>
            <p:nvPr/>
          </p:nvCxnSpPr>
          <p:spPr>
            <a:xfrm flipH="1">
              <a:off x="4712453" y="2830800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148" idx="2"/>
              <a:endCxn id="147" idx="6"/>
            </p:cNvCxnSpPr>
            <p:nvPr/>
          </p:nvCxnSpPr>
          <p:spPr>
            <a:xfrm flipH="1">
              <a:off x="4712453" y="2830800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505" idx="2"/>
              <a:endCxn id="141" idx="5"/>
            </p:cNvCxnSpPr>
            <p:nvPr/>
          </p:nvCxnSpPr>
          <p:spPr>
            <a:xfrm flipH="1">
              <a:off x="4696546" y="4349824"/>
              <a:ext cx="1513545" cy="5453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>
              <a:stCxn id="505" idx="2"/>
            </p:cNvCxnSpPr>
            <p:nvPr/>
          </p:nvCxnSpPr>
          <p:spPr>
            <a:xfrm flipH="1" flipV="1">
              <a:off x="4712453" y="4290215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>
              <a:stCxn id="505" idx="2"/>
            </p:cNvCxnSpPr>
            <p:nvPr/>
          </p:nvCxnSpPr>
          <p:spPr>
            <a:xfrm flipH="1" flipV="1">
              <a:off x="4712453" y="4140759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505" idx="2"/>
            </p:cNvCxnSpPr>
            <p:nvPr/>
          </p:nvCxnSpPr>
          <p:spPr>
            <a:xfrm flipH="1" flipV="1">
              <a:off x="4712453" y="3990036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/>
            <p:cNvCxnSpPr>
              <a:stCxn id="505" idx="2"/>
            </p:cNvCxnSpPr>
            <p:nvPr/>
          </p:nvCxnSpPr>
          <p:spPr>
            <a:xfrm flipH="1" flipV="1">
              <a:off x="4712453" y="3838986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>
              <a:stCxn id="505" idx="2"/>
            </p:cNvCxnSpPr>
            <p:nvPr/>
          </p:nvCxnSpPr>
          <p:spPr>
            <a:xfrm flipH="1" flipV="1">
              <a:off x="4712453" y="3689532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>
              <a:stCxn id="505" idx="2"/>
            </p:cNvCxnSpPr>
            <p:nvPr/>
          </p:nvCxnSpPr>
          <p:spPr>
            <a:xfrm flipH="1" flipV="1">
              <a:off x="4712453" y="3536961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/>
            <p:cNvCxnSpPr>
              <a:stCxn id="505" idx="2"/>
            </p:cNvCxnSpPr>
            <p:nvPr/>
          </p:nvCxnSpPr>
          <p:spPr>
            <a:xfrm flipH="1" flipV="1">
              <a:off x="4712453" y="3385724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>
              <a:stCxn id="505" idx="2"/>
            </p:cNvCxnSpPr>
            <p:nvPr/>
          </p:nvCxnSpPr>
          <p:spPr>
            <a:xfrm flipH="1" flipV="1">
              <a:off x="4712453" y="3234674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>
              <a:stCxn id="505" idx="2"/>
            </p:cNvCxnSpPr>
            <p:nvPr/>
          </p:nvCxnSpPr>
          <p:spPr>
            <a:xfrm flipH="1" flipV="1">
              <a:off x="4712453" y="307988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>
              <a:stCxn id="505" idx="2"/>
            </p:cNvCxnSpPr>
            <p:nvPr/>
          </p:nvCxnSpPr>
          <p:spPr>
            <a:xfrm flipH="1" flipV="1">
              <a:off x="4712453" y="292748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>
              <a:stCxn id="505" idx="2"/>
            </p:cNvCxnSpPr>
            <p:nvPr/>
          </p:nvCxnSpPr>
          <p:spPr>
            <a:xfrm flipH="1" flipV="1">
              <a:off x="4712453" y="2776072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>
              <a:stCxn id="505" idx="2"/>
            </p:cNvCxnSpPr>
            <p:nvPr/>
          </p:nvCxnSpPr>
          <p:spPr>
            <a:xfrm flipH="1" flipV="1">
              <a:off x="4712453" y="2625022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>
              <a:stCxn id="505" idx="2"/>
            </p:cNvCxnSpPr>
            <p:nvPr/>
          </p:nvCxnSpPr>
          <p:spPr>
            <a:xfrm flipH="1" flipV="1">
              <a:off x="4712453" y="2476429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>
              <a:stCxn id="505" idx="2"/>
            </p:cNvCxnSpPr>
            <p:nvPr/>
          </p:nvCxnSpPr>
          <p:spPr>
            <a:xfrm flipH="1" flipV="1">
              <a:off x="4712453" y="2323858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505" idx="2"/>
            </p:cNvCxnSpPr>
            <p:nvPr/>
          </p:nvCxnSpPr>
          <p:spPr>
            <a:xfrm flipH="1" flipV="1">
              <a:off x="4712453" y="2172621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>
              <a:stCxn id="505" idx="2"/>
            </p:cNvCxnSpPr>
            <p:nvPr/>
          </p:nvCxnSpPr>
          <p:spPr>
            <a:xfrm flipH="1" flipV="1">
              <a:off x="4712453" y="2021571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>
              <a:stCxn id="505" idx="2"/>
            </p:cNvCxnSpPr>
            <p:nvPr/>
          </p:nvCxnSpPr>
          <p:spPr>
            <a:xfrm flipH="1" flipV="1">
              <a:off x="4712453" y="1866777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>
              <a:stCxn id="505" idx="2"/>
            </p:cNvCxnSpPr>
            <p:nvPr/>
          </p:nvCxnSpPr>
          <p:spPr>
            <a:xfrm flipH="1" flipV="1">
              <a:off x="4712453" y="1714206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>
              <a:stCxn id="505" idx="2"/>
            </p:cNvCxnSpPr>
            <p:nvPr/>
          </p:nvCxnSpPr>
          <p:spPr>
            <a:xfrm flipH="1" flipV="1">
              <a:off x="4712453" y="1562969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>
              <a:stCxn id="505" idx="2"/>
            </p:cNvCxnSpPr>
            <p:nvPr/>
          </p:nvCxnSpPr>
          <p:spPr>
            <a:xfrm flipH="1" flipV="1">
              <a:off x="4712453" y="1411919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>
              <a:stCxn id="122" idx="5"/>
              <a:endCxn id="581" idx="2"/>
            </p:cNvCxnSpPr>
            <p:nvPr/>
          </p:nvCxnSpPr>
          <p:spPr>
            <a:xfrm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>
              <a:stCxn id="121" idx="6"/>
              <a:endCxn id="581" idx="2"/>
            </p:cNvCxnSpPr>
            <p:nvPr/>
          </p:nvCxnSpPr>
          <p:spPr>
            <a:xfrm>
              <a:off x="4712453" y="1826248"/>
              <a:ext cx="1497638" cy="17551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>
              <a:stCxn id="120" idx="6"/>
              <a:endCxn id="581" idx="2"/>
            </p:cNvCxnSpPr>
            <p:nvPr/>
          </p:nvCxnSpPr>
          <p:spPr>
            <a:xfrm>
              <a:off x="4712453" y="1673677"/>
              <a:ext cx="1497638" cy="190769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/>
            <p:cNvCxnSpPr>
              <a:stCxn id="119" idx="5"/>
              <a:endCxn id="581" idx="2"/>
            </p:cNvCxnSpPr>
            <p:nvPr/>
          </p:nvCxnSpPr>
          <p:spPr>
            <a:xfrm>
              <a:off x="4696546" y="1557286"/>
              <a:ext cx="1513545" cy="20240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>
              <a:stCxn id="581" idx="2"/>
              <a:endCxn id="118" idx="6"/>
            </p:cNvCxnSpPr>
            <p:nvPr/>
          </p:nvCxnSpPr>
          <p:spPr>
            <a:xfrm flipH="1" flipV="1">
              <a:off x="4712453" y="1367833"/>
              <a:ext cx="1497638" cy="22135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>
              <a:stCxn id="126" idx="5"/>
              <a:endCxn id="581" idx="2"/>
            </p:cNvCxnSpPr>
            <p:nvPr/>
          </p:nvCxnSpPr>
          <p:spPr>
            <a:xfrm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>
              <a:stCxn id="581" idx="2"/>
              <a:endCxn id="126" idx="5"/>
            </p:cNvCxnSpPr>
            <p:nvPr/>
          </p:nvCxnSpPr>
          <p:spPr>
            <a:xfrm flipH="1" flipV="1"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>
              <a:stCxn id="125" idx="5"/>
              <a:endCxn id="581" idx="2"/>
            </p:cNvCxnSpPr>
            <p:nvPr/>
          </p:nvCxnSpPr>
          <p:spPr>
            <a:xfrm>
              <a:off x="4696546" y="2468102"/>
              <a:ext cx="1513545" cy="11132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>
              <a:stCxn id="581" idx="2"/>
              <a:endCxn id="124" idx="6"/>
            </p:cNvCxnSpPr>
            <p:nvPr/>
          </p:nvCxnSpPr>
          <p:spPr>
            <a:xfrm flipH="1" flipV="1">
              <a:off x="4712453" y="2277128"/>
              <a:ext cx="1497638" cy="13042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>
              <a:stCxn id="581" idx="2"/>
              <a:endCxn id="123" idx="5"/>
            </p:cNvCxnSpPr>
            <p:nvPr/>
          </p:nvCxnSpPr>
          <p:spPr>
            <a:xfrm flipH="1" flipV="1">
              <a:off x="4696546" y="2166938"/>
              <a:ext cx="1513545" cy="14144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>
              <a:stCxn id="581" idx="2"/>
              <a:endCxn id="122" idx="5"/>
            </p:cNvCxnSpPr>
            <p:nvPr/>
          </p:nvCxnSpPr>
          <p:spPr>
            <a:xfrm flipH="1" flipV="1"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/>
            <p:cNvCxnSpPr>
              <a:stCxn id="137" idx="6"/>
              <a:endCxn id="581" idx="2"/>
            </p:cNvCxnSpPr>
            <p:nvPr/>
          </p:nvCxnSpPr>
          <p:spPr>
            <a:xfrm flipV="1">
              <a:off x="4712453" y="3581374"/>
              <a:ext cx="1497638" cy="6719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>
              <a:stCxn id="136" idx="6"/>
              <a:endCxn id="581" idx="2"/>
            </p:cNvCxnSpPr>
            <p:nvPr/>
          </p:nvCxnSpPr>
          <p:spPr>
            <a:xfrm flipV="1">
              <a:off x="4712453" y="3581374"/>
              <a:ext cx="1497638" cy="51937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>
              <a:stCxn id="135" idx="5"/>
              <a:endCxn id="581" idx="2"/>
            </p:cNvCxnSpPr>
            <p:nvPr/>
          </p:nvCxnSpPr>
          <p:spPr>
            <a:xfrm flipV="1">
              <a:off x="4696546" y="3581374"/>
              <a:ext cx="1513545" cy="4029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>
              <a:stCxn id="134" idx="6"/>
              <a:endCxn id="581" idx="2"/>
            </p:cNvCxnSpPr>
            <p:nvPr/>
          </p:nvCxnSpPr>
          <p:spPr>
            <a:xfrm flipV="1">
              <a:off x="4712453" y="3581374"/>
              <a:ext cx="1497638" cy="2135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>
              <a:stCxn id="133" idx="6"/>
              <a:endCxn id="581" idx="2"/>
            </p:cNvCxnSpPr>
            <p:nvPr/>
          </p:nvCxnSpPr>
          <p:spPr>
            <a:xfrm flipV="1">
              <a:off x="4712453" y="3581374"/>
              <a:ext cx="1497638" cy="622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>
              <a:stCxn id="132" idx="6"/>
              <a:endCxn id="581" idx="2"/>
            </p:cNvCxnSpPr>
            <p:nvPr/>
          </p:nvCxnSpPr>
          <p:spPr>
            <a:xfrm>
              <a:off x="4712453" y="3491092"/>
              <a:ext cx="1497638" cy="902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>
              <a:stCxn id="131" idx="6"/>
              <a:endCxn id="581" idx="2"/>
            </p:cNvCxnSpPr>
            <p:nvPr/>
          </p:nvCxnSpPr>
          <p:spPr>
            <a:xfrm>
              <a:off x="4712453" y="3341638"/>
              <a:ext cx="1497638" cy="2397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>
              <a:stCxn id="130" idx="5"/>
              <a:endCxn id="581" idx="2"/>
            </p:cNvCxnSpPr>
            <p:nvPr/>
          </p:nvCxnSpPr>
          <p:spPr>
            <a:xfrm>
              <a:off x="4696546" y="3228991"/>
              <a:ext cx="1513545" cy="3523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/>
            <p:cNvCxnSpPr>
              <a:stCxn id="129" idx="5"/>
              <a:endCxn id="581" idx="2"/>
            </p:cNvCxnSpPr>
            <p:nvPr/>
          </p:nvCxnSpPr>
          <p:spPr>
            <a:xfrm>
              <a:off x="4696546" y="3077754"/>
              <a:ext cx="1513545" cy="5036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/>
            <p:cNvCxnSpPr>
              <a:stCxn id="128" idx="5"/>
              <a:endCxn id="581" idx="2"/>
            </p:cNvCxnSpPr>
            <p:nvPr/>
          </p:nvCxnSpPr>
          <p:spPr>
            <a:xfrm>
              <a:off x="4696546" y="2925183"/>
              <a:ext cx="1513545" cy="656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>
              <a:stCxn id="581" idx="2"/>
              <a:endCxn id="127" idx="5"/>
            </p:cNvCxnSpPr>
            <p:nvPr/>
          </p:nvCxnSpPr>
          <p:spPr>
            <a:xfrm flipH="1" flipV="1">
              <a:off x="4696546" y="2770389"/>
              <a:ext cx="1513545" cy="8109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/>
            <p:cNvCxnSpPr>
              <a:stCxn id="140" idx="6"/>
              <a:endCxn id="581" idx="2"/>
            </p:cNvCxnSpPr>
            <p:nvPr/>
          </p:nvCxnSpPr>
          <p:spPr>
            <a:xfrm flipV="1">
              <a:off x="4712453" y="3581374"/>
              <a:ext cx="1497638" cy="112282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>
              <a:stCxn id="147" idx="6"/>
              <a:endCxn id="581" idx="2"/>
            </p:cNvCxnSpPr>
            <p:nvPr/>
          </p:nvCxnSpPr>
          <p:spPr>
            <a:xfrm flipV="1">
              <a:off x="4712453" y="3581374"/>
              <a:ext cx="1497638" cy="2187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>
              <a:stCxn id="146" idx="6"/>
              <a:endCxn id="581" idx="2"/>
            </p:cNvCxnSpPr>
            <p:nvPr/>
          </p:nvCxnSpPr>
          <p:spPr>
            <a:xfrm flipV="1">
              <a:off x="4712453" y="3581374"/>
              <a:ext cx="1497638" cy="20362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>
              <a:stCxn id="145" idx="6"/>
              <a:endCxn id="581" idx="2"/>
            </p:cNvCxnSpPr>
            <p:nvPr/>
          </p:nvCxnSpPr>
          <p:spPr>
            <a:xfrm flipV="1">
              <a:off x="4712453" y="3581374"/>
              <a:ext cx="1497638" cy="18850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>
              <a:stCxn id="144" idx="6"/>
              <a:endCxn id="581" idx="2"/>
            </p:cNvCxnSpPr>
            <p:nvPr/>
          </p:nvCxnSpPr>
          <p:spPr>
            <a:xfrm flipV="1">
              <a:off x="4712453" y="3581374"/>
              <a:ext cx="1497638" cy="17324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/>
            <p:cNvCxnSpPr>
              <a:stCxn id="143" idx="6"/>
              <a:endCxn id="581" idx="2"/>
            </p:cNvCxnSpPr>
            <p:nvPr/>
          </p:nvCxnSpPr>
          <p:spPr>
            <a:xfrm flipV="1">
              <a:off x="4712453" y="3581374"/>
              <a:ext cx="1497638" cy="15776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>
              <a:stCxn id="142" idx="6"/>
              <a:endCxn id="581" idx="2"/>
            </p:cNvCxnSpPr>
            <p:nvPr/>
          </p:nvCxnSpPr>
          <p:spPr>
            <a:xfrm flipV="1">
              <a:off x="4712453" y="3581374"/>
              <a:ext cx="1497638" cy="142662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>
              <a:stCxn id="141" idx="6"/>
              <a:endCxn id="581" idx="2"/>
            </p:cNvCxnSpPr>
            <p:nvPr/>
          </p:nvCxnSpPr>
          <p:spPr>
            <a:xfrm flipV="1">
              <a:off x="4712453" y="3581374"/>
              <a:ext cx="1497638" cy="12753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0" name="TextBox 739"/>
          <p:cNvSpPr txBox="1"/>
          <p:nvPr/>
        </p:nvSpPr>
        <p:spPr>
          <a:xfrm>
            <a:off x="7674385" y="269690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“LEFT”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2" name="TextBox 741"/>
          <p:cNvSpPr txBox="1"/>
          <p:nvPr/>
        </p:nvSpPr>
        <p:spPr>
          <a:xfrm>
            <a:off x="6487814" y="268949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[1, 0, 0]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3" name="TextBox 742"/>
          <p:cNvSpPr txBox="1"/>
          <p:nvPr/>
        </p:nvSpPr>
        <p:spPr>
          <a:xfrm>
            <a:off x="7666191" y="343916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“RIGHT”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4" name="TextBox 743"/>
          <p:cNvSpPr txBox="1"/>
          <p:nvPr/>
        </p:nvSpPr>
        <p:spPr>
          <a:xfrm>
            <a:off x="6479620" y="343175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0]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5" name="TextBox 744"/>
          <p:cNvSpPr txBox="1"/>
          <p:nvPr/>
        </p:nvSpPr>
        <p:spPr>
          <a:xfrm>
            <a:off x="7657997" y="421178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“FORWARD”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6" name="TextBox 745"/>
          <p:cNvSpPr txBox="1"/>
          <p:nvPr/>
        </p:nvSpPr>
        <p:spPr>
          <a:xfrm>
            <a:off x="6471426" y="420437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[0, 0, 1]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11" name="Group 41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413" name="TextBox 4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6085840" y="3356605"/>
            <a:ext cx="2560320" cy="465530"/>
          </a:xfrm>
          <a:prstGeom prst="rect">
            <a:avLst/>
          </a:prstGeom>
          <a:noFill/>
          <a:ln w="5715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451 0 " pathEditMode="relative" ptsTypes="AA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516E-6 4.12228E-6 L 0.40778 4.12228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934E-6 4.86336E-6 L 0.228 4.86336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8" grpId="0" animBg="1"/>
      <p:bldP spid="8" grpId="1" animBg="1"/>
      <p:bldP spid="148" grpId="0" animBg="1"/>
      <p:bldP spid="151" grpId="0" animBg="1"/>
      <p:bldP spid="152" grpId="0" animBg="1"/>
      <p:bldP spid="505" grpId="0" animBg="1"/>
      <p:bldP spid="581" grpId="0" animBg="1"/>
      <p:bldP spid="740" grpId="0"/>
      <p:bldP spid="742" grpId="0"/>
      <p:bldP spid="743" grpId="0"/>
      <p:bldP spid="744" grpId="0"/>
      <p:bldP spid="745" grpId="0"/>
      <p:bldP spid="746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Driving</a:t>
            </a:r>
            <a:endParaRPr lang="en-US" b="1" dirty="0" smtClean="0">
              <a:solidFill>
                <a:srgbClr val="008000"/>
              </a:solidFill>
              <a:latin typeface="Eurostile"/>
              <a:cs typeface="Eurostile"/>
            </a:endParaRPr>
          </a:p>
        </p:txBody>
      </p:sp>
      <p:pic>
        <p:nvPicPr>
          <p:cNvPr id="5" name="Picture 4" descr="frame000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0" y="1845471"/>
            <a:ext cx="4064000" cy="3048000"/>
          </a:xfrm>
          <a:prstGeom prst="rect">
            <a:avLst/>
          </a:prstGeom>
        </p:spPr>
      </p:pic>
      <p:pic>
        <p:nvPicPr>
          <p:cNvPr id="6" name="Picture 5" descr="frame001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31" y="1845471"/>
            <a:ext cx="4064000" cy="304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0975" y="2017587"/>
            <a:ext cx="1573362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7654" y="2017587"/>
            <a:ext cx="1246838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Driving</a:t>
            </a:r>
          </a:p>
          <a:p>
            <a:endParaRPr lang="en-US" dirty="0">
              <a:latin typeface="Eurostile"/>
              <a:cs typeface="Eurostile"/>
            </a:endParaRPr>
          </a:p>
        </p:txBody>
      </p:sp>
      <p:pic>
        <p:nvPicPr>
          <p:cNvPr id="4" name="driv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07" y="8254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Stop sign and Pedestrian detection</a:t>
            </a:r>
          </a:p>
          <a:p>
            <a:endParaRPr lang="en-US" dirty="0">
              <a:latin typeface="Eurostile"/>
              <a:cs typeface="Eurostile"/>
            </a:endParaRPr>
          </a:p>
        </p:txBody>
      </p:sp>
      <p:pic>
        <p:nvPicPr>
          <p:cNvPr id="3" name="stop_pedestri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7034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0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852" y="1114066"/>
            <a:ext cx="257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Packages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449" y="1771122"/>
            <a:ext cx="2458105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Eurostile"/>
                <a:cs typeface="Eurostile"/>
              </a:rPr>
              <a:t>Image Processing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c</a:t>
            </a:r>
            <a:r>
              <a:rPr lang="en-US" sz="1600" dirty="0" smtClean="0">
                <a:latin typeface="Eurostile"/>
                <a:cs typeface="Eurostile"/>
              </a:rPr>
              <a:t>v2 (</a:t>
            </a:r>
            <a:r>
              <a:rPr lang="en-US" sz="1600" dirty="0" err="1" smtClean="0">
                <a:latin typeface="Eurostile"/>
                <a:cs typeface="Eurostile"/>
              </a:rPr>
              <a:t>OpenCV</a:t>
            </a:r>
            <a:r>
              <a:rPr lang="en-US" sz="1600" dirty="0" smtClean="0">
                <a:latin typeface="Eurostile"/>
                <a:cs typeface="Eurostile"/>
              </a:rPr>
              <a:t> v3.1.0)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 smtClean="0">
                <a:latin typeface="Eurostile"/>
                <a:cs typeface="Eurostile"/>
              </a:rPr>
              <a:t>imutils</a:t>
            </a:r>
            <a:endParaRPr lang="en-US" sz="1600" dirty="0">
              <a:latin typeface="Eurostile"/>
              <a:cs typeface="Eurostile"/>
            </a:endParaRPr>
          </a:p>
          <a:p>
            <a:pPr>
              <a:lnSpc>
                <a:spcPct val="130000"/>
              </a:lnSpc>
            </a:pPr>
            <a:endParaRPr lang="en-US" sz="1600" dirty="0" smtClean="0">
              <a:latin typeface="Eurostile"/>
              <a:cs typeface="Eurosti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4449" y="2955816"/>
            <a:ext cx="312740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Eurostile"/>
                <a:cs typeface="Eurostile"/>
              </a:rPr>
              <a:t>Neural Network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 smtClean="0">
                <a:latin typeface="Eurostile"/>
                <a:cs typeface="Eurostile"/>
              </a:rPr>
              <a:t>keras</a:t>
            </a:r>
            <a:r>
              <a:rPr lang="en-US" sz="1600" dirty="0" smtClean="0">
                <a:latin typeface="Eurostile"/>
                <a:cs typeface="Eurostile"/>
              </a:rPr>
              <a:t> (</a:t>
            </a:r>
            <a:r>
              <a:rPr lang="en-US" sz="1600" dirty="0" err="1" smtClean="0">
                <a:latin typeface="Eurostile"/>
                <a:cs typeface="Eurostile"/>
              </a:rPr>
              <a:t>TensorFlow</a:t>
            </a:r>
            <a:r>
              <a:rPr lang="en-US" sz="1600" dirty="0" smtClean="0">
                <a:latin typeface="Eurostile"/>
                <a:cs typeface="Eurostile"/>
              </a:rPr>
              <a:t> backend)</a:t>
            </a:r>
            <a:endParaRPr lang="en-US" sz="1600" dirty="0">
              <a:latin typeface="Eurostile"/>
              <a:cs typeface="Eurosti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4449" y="3870311"/>
            <a:ext cx="1955985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Eurostile"/>
                <a:cs typeface="Eurostile"/>
              </a:rPr>
              <a:t>Other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n</a:t>
            </a:r>
            <a:r>
              <a:rPr lang="en-US" sz="1600" dirty="0" err="1" smtClean="0">
                <a:latin typeface="Eurostile"/>
                <a:cs typeface="Eurostile"/>
              </a:rPr>
              <a:t>umpy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smtClean="0">
                <a:latin typeface="Eurostile"/>
                <a:cs typeface="Eurostile"/>
              </a:rPr>
              <a:t>p</a:t>
            </a:r>
            <a:r>
              <a:rPr lang="en-US" sz="1600" dirty="0" err="1">
                <a:latin typeface="Eurostile"/>
                <a:cs typeface="Eurostile"/>
              </a:rPr>
              <a:t>i</a:t>
            </a:r>
            <a:r>
              <a:rPr lang="en-US" sz="1600" smtClean="0">
                <a:latin typeface="Eurostile"/>
                <a:cs typeface="Eurostile"/>
              </a:rPr>
              <a:t>camera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p</a:t>
            </a:r>
            <a:r>
              <a:rPr lang="en-US" sz="1600" dirty="0" err="1" smtClean="0">
                <a:latin typeface="Eurostile"/>
                <a:cs typeface="Eurostile"/>
              </a:rPr>
              <a:t>ygame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 smtClean="0">
                <a:latin typeface="Eurostile"/>
                <a:cs typeface="Eurostile"/>
              </a:rPr>
              <a:t>pySerial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s</a:t>
            </a:r>
            <a:r>
              <a:rPr lang="en-US" sz="1600" dirty="0" err="1" smtClean="0">
                <a:latin typeface="Eurostile"/>
                <a:cs typeface="Eurostile"/>
              </a:rPr>
              <a:t>cikit</a:t>
            </a:r>
            <a:r>
              <a:rPr lang="en-US" sz="1600" dirty="0" smtClean="0">
                <a:latin typeface="Eurostile"/>
                <a:cs typeface="Eurostile"/>
              </a:rPr>
              <a:t>-learn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s</a:t>
            </a:r>
            <a:r>
              <a:rPr lang="en-US" sz="1600" dirty="0" smtClean="0">
                <a:latin typeface="Eurostile"/>
                <a:cs typeface="Eurostile"/>
              </a:rPr>
              <a:t>ocket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Eurostile"/>
                <a:cs typeface="Eurostile"/>
              </a:rPr>
              <a:t>threading</a:t>
            </a:r>
            <a:endParaRPr lang="en-US" sz="1600" dirty="0">
              <a:latin typeface="Eurostile"/>
              <a:cs typeface="Eurostil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3930"/>
          <a:stretch/>
        </p:blipFill>
        <p:spPr>
          <a:xfrm>
            <a:off x="76822" y="256765"/>
            <a:ext cx="2948897" cy="85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177" y="1949886"/>
            <a:ext cx="792916" cy="976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75" y="3320803"/>
            <a:ext cx="809842" cy="809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756" y="4148841"/>
            <a:ext cx="2078836" cy="1169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121" y="5378414"/>
            <a:ext cx="1534615" cy="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69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447329" y="1016074"/>
            <a:ext cx="206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Special thanks 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5534" y="1439251"/>
            <a:ext cx="5593406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atin typeface="Eurostile"/>
                <a:cs typeface="Eurostile"/>
              </a:rPr>
              <a:t>Grace</a:t>
            </a:r>
            <a:r>
              <a:rPr lang="en-US" dirty="0" smtClean="0">
                <a:latin typeface="Eurostile"/>
                <a:cs typeface="Eurostile"/>
              </a:rPr>
              <a:t> (my wife)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 err="1" smtClean="0">
                <a:latin typeface="Eurostile"/>
                <a:cs typeface="Eurostile"/>
              </a:rPr>
              <a:t>AutoAuto</a:t>
            </a:r>
            <a:r>
              <a:rPr lang="en-US" dirty="0" smtClean="0">
                <a:latin typeface="Eurostile"/>
                <a:cs typeface="Eurostile"/>
              </a:rPr>
              <a:t> (</a:t>
            </a:r>
            <a:r>
              <a:rPr lang="en-US" dirty="0" err="1" smtClean="0">
                <a:latin typeface="Eurostile"/>
                <a:cs typeface="Eurostile"/>
              </a:rPr>
              <a:t>hackathon</a:t>
            </a:r>
            <a:r>
              <a:rPr lang="en-US" dirty="0" smtClean="0">
                <a:latin typeface="Eurostile"/>
                <a:cs typeface="Eurostile"/>
              </a:rPr>
              <a:t> group)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 err="1" smtClean="0">
                <a:latin typeface="Eurostile"/>
                <a:cs typeface="Eurostile"/>
              </a:rPr>
              <a:t>Hamuchiwa</a:t>
            </a:r>
            <a:r>
              <a:rPr lang="en-US" dirty="0">
                <a:latin typeface="Eurostile"/>
                <a:cs typeface="Eurostile"/>
              </a:rPr>
              <a:t> </a:t>
            </a:r>
            <a:r>
              <a:rPr lang="en-US" dirty="0" smtClean="0">
                <a:latin typeface="Eurostile"/>
                <a:cs typeface="Eurostile"/>
              </a:rPr>
              <a:t>(inspiration &amp; </a:t>
            </a:r>
            <a:r>
              <a:rPr lang="en-US" dirty="0" err="1" smtClean="0">
                <a:latin typeface="Eurostile"/>
                <a:cs typeface="Eurostile"/>
              </a:rPr>
              <a:t>Github</a:t>
            </a:r>
            <a:r>
              <a:rPr lang="en-US" dirty="0" smtClean="0">
                <a:latin typeface="Eurostile"/>
                <a:cs typeface="Eurostile"/>
              </a:rPr>
              <a:t> repo)</a:t>
            </a:r>
          </a:p>
        </p:txBody>
      </p:sp>
      <p:pic>
        <p:nvPicPr>
          <p:cNvPr id="8" name="Picture 7" descr="IMG_086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20768" b="4956"/>
          <a:stretch/>
        </p:blipFill>
        <p:spPr>
          <a:xfrm>
            <a:off x="405997" y="3390067"/>
            <a:ext cx="2654583" cy="3143566"/>
          </a:xfrm>
          <a:prstGeom prst="rect">
            <a:avLst/>
          </a:prstGeom>
        </p:spPr>
      </p:pic>
      <p:pic>
        <p:nvPicPr>
          <p:cNvPr id="6" name="Picture 5" descr="IMG_087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t="5168" r="24199"/>
          <a:stretch/>
        </p:blipFill>
        <p:spPr>
          <a:xfrm>
            <a:off x="3358668" y="3390067"/>
            <a:ext cx="2249302" cy="3125583"/>
          </a:xfrm>
          <a:prstGeom prst="rect">
            <a:avLst/>
          </a:prstGeom>
        </p:spPr>
      </p:pic>
      <p:pic>
        <p:nvPicPr>
          <p:cNvPr id="9" name="Picture 8" descr="IMG_087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1" r="12934"/>
          <a:stretch/>
        </p:blipFill>
        <p:spPr>
          <a:xfrm>
            <a:off x="5954595" y="3390066"/>
            <a:ext cx="2821147" cy="31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98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p</a:t>
            </a:r>
            <a:r>
              <a:rPr lang="en-US" sz="1400" dirty="0" smtClean="0">
                <a:latin typeface="Courier"/>
                <a:cs typeface="Courier"/>
              </a:rPr>
              <a:t>aul.j.yim@gmail.com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pauljyim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pseudoyim</a:t>
            </a:r>
          </a:p>
        </p:txBody>
      </p:sp>
    </p:spTree>
    <p:extLst>
      <p:ext uri="{BB962C8B-B14F-4D97-AF65-F5344CB8AC3E}">
        <p14:creationId xmlns:p14="http://schemas.microsoft.com/office/powerpoint/2010/main" val="15455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xmlns:p14="http://schemas.microsoft.com/office/powerpoint/2010/main" spd="med" advTm="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p</a:t>
            </a:r>
            <a:r>
              <a:rPr lang="en-US" sz="1400" dirty="0" smtClean="0">
                <a:latin typeface="Courier"/>
                <a:cs typeface="Courier"/>
              </a:rPr>
              <a:t>aul.j.yim@gmail.com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pauljyim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pseudoyim</a:t>
            </a:r>
          </a:p>
        </p:txBody>
      </p:sp>
    </p:spTree>
    <p:extLst>
      <p:ext uri="{BB962C8B-B14F-4D97-AF65-F5344CB8AC3E}">
        <p14:creationId xmlns:p14="http://schemas.microsoft.com/office/powerpoint/2010/main" val="239896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p</a:t>
            </a:r>
            <a:r>
              <a:rPr lang="en-US" sz="1400" dirty="0" smtClean="0">
                <a:latin typeface="Courier"/>
                <a:cs typeface="Courier"/>
              </a:rPr>
              <a:t>aul.j.yim@gmail.com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pauljyim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pseudoyim</a:t>
            </a:r>
          </a:p>
        </p:txBody>
      </p:sp>
    </p:spTree>
    <p:extLst>
      <p:ext uri="{BB962C8B-B14F-4D97-AF65-F5344CB8AC3E}">
        <p14:creationId xmlns:p14="http://schemas.microsoft.com/office/powerpoint/2010/main" val="239896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33" y="1903380"/>
            <a:ext cx="4757431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Eurostile"/>
                <a:cs typeface="Eurostile"/>
              </a:rPr>
              <a:t>Variety of systems, often working in concert: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Eurostile"/>
                <a:cs typeface="Eurostile"/>
              </a:rPr>
              <a:t>Radar and Lidar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Eurostile"/>
                <a:cs typeface="Eurostile"/>
              </a:rPr>
              <a:t>Motion sensors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Eurostile"/>
                <a:cs typeface="Eurostile"/>
              </a:rPr>
              <a:t>Computer vision</a:t>
            </a: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atin typeface="Eurostile"/>
                <a:cs typeface="Eurostile"/>
              </a:rPr>
              <a:t>Image processing</a:t>
            </a: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atin typeface="Eurostile"/>
                <a:cs typeface="Eurostile"/>
              </a:rPr>
              <a:t>Neural network prediction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76778" y="3961277"/>
            <a:ext cx="3029500" cy="2050031"/>
            <a:chOff x="5306683" y="3057953"/>
            <a:chExt cx="3029500" cy="20500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9438" y="3057953"/>
              <a:ext cx="2936745" cy="18038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>
              <a:off x="5306683" y="4861763"/>
              <a:ext cx="29367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Mobileye</a:t>
              </a:r>
              <a:endParaRPr lang="en-US" sz="1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2277" y="944887"/>
            <a:ext cx="3371408" cy="2420504"/>
            <a:chOff x="5697435" y="4878485"/>
            <a:chExt cx="2785279" cy="199969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3266" r="5186" b="20162"/>
            <a:stretch/>
          </p:blipFill>
          <p:spPr>
            <a:xfrm>
              <a:off x="5790190" y="4878485"/>
              <a:ext cx="2667959" cy="17450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5697435" y="6631957"/>
              <a:ext cx="27852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Google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83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6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Driving </a:t>
            </a:r>
            <a:r>
              <a:rPr lang="en-US" b="1" dirty="0" smtClean="0">
                <a:solidFill>
                  <a:srgbClr val="FF0000"/>
                </a:solidFill>
                <a:latin typeface="Eurostile"/>
                <a:cs typeface="Eurostile"/>
              </a:rPr>
              <a:t>(Not so good)</a:t>
            </a:r>
          </a:p>
        </p:txBody>
      </p:sp>
      <p:pic>
        <p:nvPicPr>
          <p:cNvPr id="3" name="Picture 2" descr="frame002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1" y="1784022"/>
            <a:ext cx="4064000" cy="3048000"/>
          </a:xfrm>
          <a:prstGeom prst="rect">
            <a:avLst/>
          </a:prstGeom>
        </p:spPr>
      </p:pic>
      <p:pic>
        <p:nvPicPr>
          <p:cNvPr id="4" name="Picture 3" descr="frame0046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37" y="1784022"/>
            <a:ext cx="4064000" cy="304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0062" y="1956137"/>
            <a:ext cx="1204632" cy="3277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16986" y="1944673"/>
            <a:ext cx="1625809" cy="3277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5782681" y="4000303"/>
            <a:ext cx="1175832" cy="327729"/>
          </a:xfrm>
          <a:prstGeom prst="rect">
            <a:avLst/>
          </a:prstGeom>
          <a:noFill/>
          <a:ln w="63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7225638" y="3927390"/>
            <a:ext cx="1175832" cy="327729"/>
          </a:xfrm>
          <a:prstGeom prst="rect">
            <a:avLst/>
          </a:prstGeom>
          <a:noFill/>
          <a:ln w="63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1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413" y="102843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Physical materials </a:t>
            </a:r>
            <a:r>
              <a:rPr lang="en-US" b="1" dirty="0" smtClean="0">
                <a:latin typeface="Eurostile"/>
                <a:cs typeface="Eurostile"/>
              </a:rPr>
              <a:t>(all items sold separately)</a:t>
            </a:r>
          </a:p>
        </p:txBody>
      </p:sp>
      <p:pic>
        <p:nvPicPr>
          <p:cNvPr id="13" name="Picture 12" descr="IMG_08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0" y="681518"/>
            <a:ext cx="7692124" cy="576909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166202" y="629487"/>
            <a:ext cx="2120200" cy="41070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819086" y="1040190"/>
            <a:ext cx="2120200" cy="48923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USB battery charger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559719" y="4371459"/>
            <a:ext cx="2439710" cy="70666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 3, </a:t>
            </a:r>
            <a:br>
              <a:rPr lang="en-US" dirty="0" smtClean="0"/>
            </a:br>
            <a:r>
              <a:rPr lang="en-US" dirty="0" smtClean="0"/>
              <a:t>plus camera module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78702" y="5528754"/>
            <a:ext cx="2120200" cy="57934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control car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935238" y="1040190"/>
            <a:ext cx="1840512" cy="41441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Action figures!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99142" y="6020466"/>
            <a:ext cx="1917049" cy="43014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Wireless router</a:t>
            </a:r>
            <a:endParaRPr lang="en-US" dirty="0"/>
          </a:p>
        </p:txBody>
      </p:sp>
      <p:cxnSp>
        <p:nvCxnSpPr>
          <p:cNvPr id="6" name="Straight Connector 5"/>
          <p:cNvCxnSpPr>
            <a:stCxn id="17" idx="2"/>
          </p:cNvCxnSpPr>
          <p:nvPr/>
        </p:nvCxnSpPr>
        <p:spPr>
          <a:xfrm flipH="1">
            <a:off x="2715650" y="1454609"/>
            <a:ext cx="139844" cy="14291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2"/>
          </p:cNvCxnSpPr>
          <p:nvPr/>
        </p:nvCxnSpPr>
        <p:spPr>
          <a:xfrm flipH="1">
            <a:off x="4465734" y="1040190"/>
            <a:ext cx="760568" cy="12129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196718" y="1529427"/>
            <a:ext cx="1682468" cy="529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7415577" y="2673045"/>
            <a:ext cx="463609" cy="16984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592410" y="3164640"/>
            <a:ext cx="2286776" cy="1206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6" idx="0"/>
          </p:cNvCxnSpPr>
          <p:nvPr/>
        </p:nvCxnSpPr>
        <p:spPr>
          <a:xfrm>
            <a:off x="5930413" y="3942998"/>
            <a:ext cx="508389" cy="1585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618134" y="2673045"/>
            <a:ext cx="1820668" cy="2855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8" idx="0"/>
          </p:cNvCxnSpPr>
          <p:nvPr/>
        </p:nvCxnSpPr>
        <p:spPr>
          <a:xfrm flipH="1">
            <a:off x="1357667" y="5078126"/>
            <a:ext cx="2071817" cy="9423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34683" y="1632857"/>
            <a:ext cx="1615886" cy="60323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 sign (homemade)</a:t>
            </a:r>
            <a:endParaRPr lang="en-US" dirty="0"/>
          </a:p>
        </p:txBody>
      </p:sp>
      <p:cxnSp>
        <p:nvCxnSpPr>
          <p:cNvPr id="36" name="Straight Connector 35"/>
          <p:cNvCxnSpPr>
            <a:stCxn id="17" idx="2"/>
          </p:cNvCxnSpPr>
          <p:nvPr/>
        </p:nvCxnSpPr>
        <p:spPr>
          <a:xfrm>
            <a:off x="2855494" y="1454609"/>
            <a:ext cx="831809" cy="1105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4" idx="2"/>
          </p:cNvCxnSpPr>
          <p:nvPr/>
        </p:nvCxnSpPr>
        <p:spPr>
          <a:xfrm>
            <a:off x="1042626" y="2236094"/>
            <a:ext cx="577435" cy="559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2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74" y="99850"/>
            <a:ext cx="108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</a:t>
            </a:r>
          </a:p>
        </p:txBody>
      </p:sp>
      <p:pic>
        <p:nvPicPr>
          <p:cNvPr id="4" name="Picture 3" descr="IMG_087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3" y="604708"/>
            <a:ext cx="7886718" cy="5915039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57620" y="943959"/>
            <a:ext cx="8181847" cy="3728503"/>
            <a:chOff x="757620" y="943959"/>
            <a:chExt cx="8181847" cy="3728503"/>
          </a:xfrm>
        </p:grpSpPr>
        <p:sp>
          <p:nvSpPr>
            <p:cNvPr id="7" name="Rounded Rectangle 6"/>
            <p:cNvSpPr/>
            <p:nvPr/>
          </p:nvSpPr>
          <p:spPr>
            <a:xfrm>
              <a:off x="796975" y="943959"/>
              <a:ext cx="1908621" cy="354325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USB battery charger</a:t>
              </a:r>
              <a:endParaRPr lang="en-US" sz="1400" dirty="0"/>
            </a:p>
          </p:txBody>
        </p:sp>
        <p:cxnSp>
          <p:nvCxnSpPr>
            <p:cNvPr id="8" name="Straight Connector 7"/>
            <p:cNvCxnSpPr>
              <a:stCxn id="13" idx="1"/>
            </p:cNvCxnSpPr>
            <p:nvPr/>
          </p:nvCxnSpPr>
          <p:spPr>
            <a:xfrm flipH="1" flipV="1">
              <a:off x="5935579" y="4211053"/>
              <a:ext cx="1350210" cy="284742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" idx="3"/>
            </p:cNvCxnSpPr>
            <p:nvPr/>
          </p:nvCxnSpPr>
          <p:spPr>
            <a:xfrm>
              <a:off x="2705596" y="1121122"/>
              <a:ext cx="1532193" cy="295931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757620" y="2285180"/>
              <a:ext cx="1549341" cy="353268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Raspberry Pi 3</a:t>
              </a:r>
              <a:endParaRPr lang="en-US" sz="1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728349" y="2631280"/>
              <a:ext cx="1560603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Camera module</a:t>
              </a:r>
              <a:endParaRPr lang="en-US" sz="14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85789" y="4319128"/>
              <a:ext cx="1653678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Remote control car</a:t>
              </a:r>
              <a:endParaRPr lang="en-US" sz="1400" dirty="0"/>
            </a:p>
          </p:txBody>
        </p:sp>
        <p:cxnSp>
          <p:nvCxnSpPr>
            <p:cNvPr id="19" name="Straight Connector 18"/>
            <p:cNvCxnSpPr>
              <a:endCxn id="11" idx="3"/>
            </p:cNvCxnSpPr>
            <p:nvPr/>
          </p:nvCxnSpPr>
          <p:spPr>
            <a:xfrm flipH="1">
              <a:off x="2306961" y="2461814"/>
              <a:ext cx="1434326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1"/>
            </p:cNvCxnSpPr>
            <p:nvPr/>
          </p:nvCxnSpPr>
          <p:spPr>
            <a:xfrm flipH="1">
              <a:off x="5684865" y="2807947"/>
              <a:ext cx="1043484" cy="343973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ounded Rectangle 44"/>
          <p:cNvSpPr/>
          <p:nvPr/>
        </p:nvSpPr>
        <p:spPr>
          <a:xfrm>
            <a:off x="763318" y="4672461"/>
            <a:ext cx="2576782" cy="1716295"/>
          </a:xfrm>
          <a:prstGeom prst="roundRect">
            <a:avLst>
              <a:gd name="adj" fmla="val 10697"/>
            </a:avLst>
          </a:pr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2880" rtlCol="0" anchor="ctr"/>
          <a:lstStyle/>
          <a:p>
            <a:r>
              <a:rPr lang="en-US" b="1" dirty="0" smtClean="0">
                <a:latin typeface="Eurostile"/>
                <a:cs typeface="Eurostile"/>
              </a:rPr>
              <a:t>Goals: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Eurostile"/>
                <a:cs typeface="Eurostile"/>
              </a:rPr>
              <a:t>Drive itself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Eurostile"/>
                <a:cs typeface="Eurostile"/>
              </a:rPr>
              <a:t>Detect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Stop signs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7747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031" y="203514"/>
            <a:ext cx="255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 data</a:t>
            </a:r>
          </a:p>
        </p:txBody>
      </p:sp>
      <p:pic>
        <p:nvPicPr>
          <p:cNvPr id="5" name="IMG_0816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-1" y="870473"/>
            <a:ext cx="9158329" cy="515156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704121" y="5007571"/>
            <a:ext cx="1529047" cy="818834"/>
          </a:xfrm>
          <a:prstGeom prst="ellipse">
            <a:avLst/>
          </a:prstGeom>
          <a:noFill/>
          <a:ln w="57150" cmpd="sng">
            <a:solidFill>
              <a:srgbClr val="00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 data</a:t>
            </a:r>
          </a:p>
        </p:txBody>
      </p:sp>
      <p:pic>
        <p:nvPicPr>
          <p:cNvPr id="2" name="Picture 1" descr="IMG_078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" y="463770"/>
            <a:ext cx="8259096" cy="61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0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0" y="406014"/>
            <a:ext cx="8184390" cy="6138293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97660" y="3426315"/>
            <a:ext cx="818439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6" y="3275626"/>
            <a:ext cx="472390" cy="298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</p:spTree>
    <p:extLst>
      <p:ext uri="{BB962C8B-B14F-4D97-AF65-F5344CB8AC3E}">
        <p14:creationId xmlns:p14="http://schemas.microsoft.com/office/powerpoint/2010/main" val="7100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337E-6 3.79454E-7 L 0.92242 3.79454E-7 " pathEditMode="relative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4"/>
          <a:stretch/>
        </p:blipFill>
        <p:spPr>
          <a:xfrm>
            <a:off x="497660" y="3425096"/>
            <a:ext cx="8184390" cy="3119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5800" y="2830179"/>
            <a:ext cx="8176251" cy="556586"/>
            <a:chOff x="505800" y="2830179"/>
            <a:chExt cx="8176251" cy="556586"/>
          </a:xfrm>
        </p:grpSpPr>
        <p:sp>
          <p:nvSpPr>
            <p:cNvPr id="5" name="Left Brace 4"/>
            <p:cNvSpPr/>
            <p:nvPr/>
          </p:nvSpPr>
          <p:spPr>
            <a:xfrm rot="5400000">
              <a:off x="4488087" y="-807199"/>
              <a:ext cx="211677" cy="8176251"/>
            </a:xfrm>
            <a:prstGeom prst="leftBrace">
              <a:avLst>
                <a:gd name="adj1" fmla="val 5832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41282" y="2830179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320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17176" y="3441378"/>
            <a:ext cx="474961" cy="3102929"/>
            <a:chOff x="-17176" y="3441378"/>
            <a:chExt cx="474961" cy="3102929"/>
          </a:xfrm>
        </p:grpSpPr>
        <p:sp>
          <p:nvSpPr>
            <p:cNvPr id="2" name="Left Brace 1"/>
            <p:cNvSpPr/>
            <p:nvPr/>
          </p:nvSpPr>
          <p:spPr>
            <a:xfrm>
              <a:off x="301220" y="3441378"/>
              <a:ext cx="156565" cy="3102929"/>
            </a:xfrm>
            <a:prstGeom prst="leftBrace">
              <a:avLst>
                <a:gd name="adj1" fmla="val 4266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300653" y="4675074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1</a:t>
              </a:r>
              <a:r>
                <a:rPr lang="en-US" sz="1600" dirty="0" smtClean="0">
                  <a:solidFill>
                    <a:srgbClr val="FF0000"/>
                  </a:solidFill>
                </a:rPr>
                <a:t>20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Given this image as </a:t>
            </a:r>
            <a:r>
              <a:rPr lang="en-US" sz="2000" b="1" u="sng" dirty="0" smtClean="0">
                <a:latin typeface="Helvetica"/>
                <a:cs typeface="Helvetica"/>
              </a:rPr>
              <a:t>input</a:t>
            </a:r>
            <a:r>
              <a:rPr lang="en-US" sz="2000" dirty="0" smtClean="0">
                <a:latin typeface="Helvetica"/>
                <a:cs typeface="Helvetica"/>
              </a:rPr>
              <a:t>,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</a:t>
            </a:r>
            <a:r>
              <a:rPr lang="is-IS" sz="2000" dirty="0" smtClean="0">
                <a:latin typeface="Helvetica"/>
                <a:cs typeface="Helvetica"/>
              </a:rPr>
              <a:t>“RIGHT</a:t>
            </a:r>
            <a:r>
              <a:rPr lang="is-IS" sz="2000" dirty="0">
                <a:latin typeface="Helvetica"/>
                <a:cs typeface="Helvetica"/>
              </a:rPr>
              <a:t>”</a:t>
            </a:r>
            <a:r>
              <a:rPr lang="is-IS" sz="2000" dirty="0" smtClean="0">
                <a:latin typeface="Helvetica"/>
                <a:cs typeface="Helvetica"/>
              </a:rPr>
              <a:t>.</a:t>
            </a:r>
            <a:endParaRPr lang="en-US" sz="2000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794895" y="641863"/>
            <a:ext cx="3354556" cy="390765"/>
            <a:chOff x="5794895" y="641863"/>
            <a:chExt cx="3354556" cy="390765"/>
          </a:xfrm>
        </p:grpSpPr>
        <p:sp>
          <p:nvSpPr>
            <p:cNvPr id="15" name="TextBox 14"/>
            <p:cNvSpPr txBox="1"/>
            <p:nvPr/>
          </p:nvSpPr>
          <p:spPr>
            <a:xfrm>
              <a:off x="5794895" y="663296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“LEFT”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5465" y="641863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[1, 0,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99673" y="1320686"/>
            <a:ext cx="3354556" cy="390765"/>
            <a:chOff x="5799673" y="1320686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9673" y="1342119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“FORWARD”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00243" y="1320686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[0, 0, 1]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70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4" name="Left Brace 3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4" name="TextBox 13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Given this image as </a:t>
            </a:r>
            <a:r>
              <a:rPr lang="en-US" sz="2000" b="1" u="sng" dirty="0" smtClean="0">
                <a:latin typeface="Helvetica"/>
                <a:cs typeface="Helvetica"/>
              </a:rPr>
              <a:t>input,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</a:t>
            </a:r>
            <a:r>
              <a:rPr lang="is-IS" sz="2000" dirty="0" smtClean="0">
                <a:latin typeface="Helvetica"/>
                <a:cs typeface="Helvetica"/>
              </a:rPr>
              <a:t>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94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4456</Words>
  <Application>Microsoft Macintosh PowerPoint</Application>
  <PresentationFormat>On-screen Show (4:3)</PresentationFormat>
  <Paragraphs>361</Paragraphs>
  <Slides>31</Slides>
  <Notes>23</Notes>
  <HiddenSlides>2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Northwestern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Yim</dc:creator>
  <cp:lastModifiedBy>Paul Yim</cp:lastModifiedBy>
  <cp:revision>385</cp:revision>
  <dcterms:created xsi:type="dcterms:W3CDTF">2016-11-06T19:17:32Z</dcterms:created>
  <dcterms:modified xsi:type="dcterms:W3CDTF">2016-12-09T00:33:43Z</dcterms:modified>
</cp:coreProperties>
</file>